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64"/>
  </p:normalViewPr>
  <p:slideViewPr>
    <p:cSldViewPr snapToGrid="0">
      <p:cViewPr varScale="1">
        <p:scale>
          <a:sx n="112" d="100"/>
          <a:sy n="112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3" name="Shape 7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t>3 Rules of Money and how it relates to our philosophy with compounding,risk and tax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F2E5C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0"/>
          <p:cNvSpPr/>
          <p:nvPr/>
        </p:nvSpPr>
        <p:spPr>
          <a:xfrm>
            <a:off x="-2" y="6516882"/>
            <a:ext cx="12192003" cy="341118"/>
          </a:xfrm>
          <a:prstGeom prst="rect">
            <a:avLst/>
          </a:prstGeom>
          <a:solidFill>
            <a:srgbClr val="CCC4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  <a:latin typeface="Avenir"/>
                <a:ea typeface="Avenir"/>
                <a:cs typeface="Avenir"/>
                <a:sym typeface="Avenir Roman"/>
              </a:defRPr>
            </a:pPr>
            <a:endParaRPr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93" y="6209030"/>
            <a:ext cx="273608" cy="2946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757575"/>
                </a:solidFill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614552" y="4276507"/>
            <a:ext cx="176648" cy="165536"/>
          </a:xfrm>
          <a:prstGeom prst="rect">
            <a:avLst/>
          </a:prstGeom>
        </p:spPr>
        <p:txBody>
          <a:bodyPr lIns="30478" tIns="30478" rIns="30478" bIns="30478" anchor="ctr"/>
          <a:lstStyle>
            <a:lvl1pPr algn="r" defTabSz="609600">
              <a:defRPr sz="8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>
            <a:lvl1pPr defTabSz="1219168"/>
          </a:lstStyle>
          <a:p>
            <a:r>
              <a:t>Slide Title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22859" tIns="22859" rIns="22859" bIns="2285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939800" indent="-330200" defTabSz="412750">
              <a:lnSpc>
                <a:spcPct val="100000"/>
              </a:lnSpc>
              <a:spcBef>
                <a:spcPts val="0"/>
              </a:spcBef>
              <a:defRPr sz="2600" b="1"/>
            </a:lvl2pPr>
            <a:lvl3pPr marL="1549400" indent="-330200" defTabSz="412750">
              <a:lnSpc>
                <a:spcPct val="100000"/>
              </a:lnSpc>
              <a:spcBef>
                <a:spcPts val="0"/>
              </a:spcBef>
              <a:defRPr sz="2600" b="1"/>
            </a:lvl3pPr>
            <a:lvl4pPr marL="2159000" indent="-330200" defTabSz="412750">
              <a:lnSpc>
                <a:spcPct val="100000"/>
              </a:lnSpc>
              <a:spcBef>
                <a:spcPts val="0"/>
              </a:spcBef>
              <a:defRPr sz="2600" b="1"/>
            </a:lvl4pPr>
            <a:lvl5pPr marL="2768600" indent="-330200" defTabSz="412750">
              <a:lnSpc>
                <a:spcPct val="100000"/>
              </a:lnSpc>
              <a:spcBef>
                <a:spcPts val="0"/>
              </a:spcBef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1"/>
            <a:ext cx="10985500" cy="4128008"/>
          </a:xfrm>
          <a:prstGeom prst="rect">
            <a:avLst/>
          </a:prstGeom>
        </p:spPr>
        <p:txBody>
          <a:bodyPr/>
          <a:lstStyle>
            <a:lvl1pPr defTabSz="1219168"/>
          </a:lstStyle>
          <a:p>
            <a:r>
              <a:t>Slide bullet text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500"/>
            <a:ext cx="190603" cy="187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6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1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6"/>
          <p:cNvGrpSpPr/>
          <p:nvPr/>
        </p:nvGrpSpPr>
        <p:grpSpPr>
          <a:xfrm>
            <a:off x="-50" y="-4"/>
            <a:ext cx="7538949" cy="6865248"/>
            <a:chOff x="-25" y="-2"/>
            <a:chExt cx="7538947" cy="6865246"/>
          </a:xfrm>
        </p:grpSpPr>
        <p:sp>
          <p:nvSpPr>
            <p:cNvPr id="18" name="Right Triangle 7"/>
            <p:cNvSpPr/>
            <p:nvPr/>
          </p:nvSpPr>
          <p:spPr>
            <a:xfrm>
              <a:off x="-24" y="1927073"/>
              <a:ext cx="6366943" cy="493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Right Triangle 8"/>
            <p:cNvSpPr/>
            <p:nvPr/>
          </p:nvSpPr>
          <p:spPr>
            <a:xfrm>
              <a:off x="-23" y="-3"/>
              <a:ext cx="2961814" cy="685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85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Right Triangle 9"/>
            <p:cNvSpPr/>
            <p:nvPr/>
          </p:nvSpPr>
          <p:spPr>
            <a:xfrm>
              <a:off x="-26" y="5580726"/>
              <a:ext cx="7538949" cy="1277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" name="Group 10"/>
          <p:cNvGrpSpPr/>
          <p:nvPr/>
        </p:nvGrpSpPr>
        <p:grpSpPr>
          <a:xfrm>
            <a:off x="3621969" y="-8097"/>
            <a:ext cx="8570033" cy="6866102"/>
            <a:chOff x="-1" y="-1"/>
            <a:chExt cx="8570032" cy="6866101"/>
          </a:xfrm>
        </p:grpSpPr>
        <p:sp>
          <p:nvSpPr>
            <p:cNvPr id="22" name="Right Triangle 11"/>
            <p:cNvSpPr/>
            <p:nvPr/>
          </p:nvSpPr>
          <p:spPr>
            <a:xfrm rot="16200000" flipH="1">
              <a:off x="4216549" y="-1481500"/>
              <a:ext cx="2871985" cy="58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85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Right Triangle 12"/>
            <p:cNvSpPr/>
            <p:nvPr/>
          </p:nvSpPr>
          <p:spPr>
            <a:xfrm rot="16200000" flipH="1">
              <a:off x="3763626" y="-3758035"/>
              <a:ext cx="1042439" cy="85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Right Triangle 13"/>
            <p:cNvSpPr/>
            <p:nvPr/>
          </p:nvSpPr>
          <p:spPr>
            <a:xfrm rot="16200000" flipH="1">
              <a:off x="4403401" y="2707647"/>
              <a:ext cx="6866101" cy="145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Triangle 6"/>
          <p:cNvSpPr/>
          <p:nvPr/>
        </p:nvSpPr>
        <p:spPr>
          <a:xfrm>
            <a:off x="-3" y="1927075"/>
            <a:ext cx="6366939" cy="4938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96">
              <a:alpha val="1188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Right Triangle 7"/>
          <p:cNvSpPr/>
          <p:nvPr/>
        </p:nvSpPr>
        <p:spPr>
          <a:xfrm>
            <a:off x="-2" y="0"/>
            <a:ext cx="29618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11721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Right Triangle 8"/>
          <p:cNvSpPr/>
          <p:nvPr/>
        </p:nvSpPr>
        <p:spPr>
          <a:xfrm>
            <a:off x="-3" y="5580726"/>
            <a:ext cx="7538940" cy="1277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Right Triangle 9"/>
          <p:cNvSpPr/>
          <p:nvPr/>
        </p:nvSpPr>
        <p:spPr>
          <a:xfrm rot="10800000">
            <a:off x="7788923" y="-2199"/>
            <a:ext cx="4403077" cy="241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989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Right Triangle 10"/>
          <p:cNvSpPr/>
          <p:nvPr/>
        </p:nvSpPr>
        <p:spPr>
          <a:xfrm rot="10800000">
            <a:off x="9826566" y="-2198"/>
            <a:ext cx="2365432" cy="325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96">
              <a:alpha val="1188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" name="Group 11"/>
          <p:cNvGrpSpPr/>
          <p:nvPr/>
        </p:nvGrpSpPr>
        <p:grpSpPr>
          <a:xfrm>
            <a:off x="582058" y="6268896"/>
            <a:ext cx="11274985" cy="339280"/>
            <a:chOff x="-1" y="0"/>
            <a:chExt cx="11274983" cy="339278"/>
          </a:xfrm>
        </p:grpSpPr>
        <p:grpSp>
          <p:nvGrpSpPr>
            <p:cNvPr id="40" name="Group 12"/>
            <p:cNvGrpSpPr/>
            <p:nvPr/>
          </p:nvGrpSpPr>
          <p:grpSpPr>
            <a:xfrm>
              <a:off x="393513" y="47717"/>
              <a:ext cx="10881470" cy="269237"/>
              <a:chOff x="0" y="0"/>
              <a:chExt cx="10881468" cy="269235"/>
            </a:xfrm>
          </p:grpSpPr>
          <p:sp>
            <p:nvSpPr>
              <p:cNvPr id="38" name="TextBox 14"/>
              <p:cNvSpPr txBox="1"/>
              <p:nvPr/>
            </p:nvSpPr>
            <p:spPr>
              <a:xfrm>
                <a:off x="7478651" y="0"/>
                <a:ext cx="3402817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 algn="r">
                  <a:defRPr sz="1200" i="1">
                    <a:latin typeface="GothamLight"/>
                    <a:ea typeface="GothamLight"/>
                    <a:cs typeface="GothamLight"/>
                    <a:sym typeface="GothamLight"/>
                  </a:defRPr>
                </a:lvl1pPr>
              </a:lstStyle>
              <a:p>
                <a:r>
                  <a:t>FOR INTERNAL USE ONLY.</a:t>
                </a:r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-1" y="0"/>
                <a:ext cx="54342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>
                  <a:defRPr sz="1200" i="1">
                    <a:latin typeface="GothamMedium"/>
                    <a:ea typeface="GothamMedium"/>
                    <a:cs typeface="GothamMedium"/>
                    <a:sym typeface="GothamMedium"/>
                  </a:defRPr>
                </a:lvl1pPr>
              </a:lstStyle>
              <a:p>
                <a:r>
                  <a:t>WFG FAST START - COMPENSATION &amp; BUILDING</a:t>
                </a:r>
              </a:p>
            </p:txBody>
          </p:sp>
        </p:grpSp>
        <p:pic>
          <p:nvPicPr>
            <p:cNvPr id="41" name="Picture 29" descr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369493" cy="339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7"/>
          <p:cNvGrpSpPr/>
          <p:nvPr/>
        </p:nvGrpSpPr>
        <p:grpSpPr>
          <a:xfrm>
            <a:off x="3621969" y="3053"/>
            <a:ext cx="8570033" cy="6866102"/>
            <a:chOff x="-1" y="-1"/>
            <a:chExt cx="8570032" cy="6866101"/>
          </a:xfrm>
        </p:grpSpPr>
        <p:sp>
          <p:nvSpPr>
            <p:cNvPr id="50" name="Right Triangle 8"/>
            <p:cNvSpPr/>
            <p:nvPr/>
          </p:nvSpPr>
          <p:spPr>
            <a:xfrm rot="16200000" flipH="1">
              <a:off x="4216549" y="-1481500"/>
              <a:ext cx="2871985" cy="58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96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Right Triangle 9"/>
            <p:cNvSpPr/>
            <p:nvPr/>
          </p:nvSpPr>
          <p:spPr>
            <a:xfrm rot="16200000" flipH="1">
              <a:off x="3763626" y="-3758035"/>
              <a:ext cx="1042439" cy="85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Right Triangle 10"/>
            <p:cNvSpPr/>
            <p:nvPr/>
          </p:nvSpPr>
          <p:spPr>
            <a:xfrm rot="16200000" flipH="1">
              <a:off x="4403401" y="2707647"/>
              <a:ext cx="6866101" cy="145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8" name="Group 11"/>
          <p:cNvGrpSpPr/>
          <p:nvPr/>
        </p:nvGrpSpPr>
        <p:grpSpPr>
          <a:xfrm>
            <a:off x="298185" y="6254724"/>
            <a:ext cx="11558856" cy="357300"/>
            <a:chOff x="-1" y="0"/>
            <a:chExt cx="11558855" cy="357299"/>
          </a:xfrm>
        </p:grpSpPr>
        <p:grpSp>
          <p:nvGrpSpPr>
            <p:cNvPr id="56" name="Group 12"/>
            <p:cNvGrpSpPr/>
            <p:nvPr/>
          </p:nvGrpSpPr>
          <p:grpSpPr>
            <a:xfrm>
              <a:off x="677388" y="49191"/>
              <a:ext cx="10881467" cy="269237"/>
              <a:chOff x="0" y="0"/>
              <a:chExt cx="10881466" cy="269235"/>
            </a:xfrm>
          </p:grpSpPr>
          <p:sp>
            <p:nvSpPr>
              <p:cNvPr id="54" name="TextBox 14"/>
              <p:cNvSpPr txBox="1"/>
              <p:nvPr/>
            </p:nvSpPr>
            <p:spPr>
              <a:xfrm>
                <a:off x="7866277" y="0"/>
                <a:ext cx="3015190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 algn="r">
                  <a:defRPr sz="1200" i="1">
                    <a:latin typeface="GothamLight"/>
                    <a:ea typeface="GothamLight"/>
                    <a:cs typeface="GothamLight"/>
                    <a:sym typeface="GothamLight"/>
                  </a:defRPr>
                </a:lvl1pPr>
              </a:lstStyle>
              <a:p>
                <a:r>
                  <a:t>FOR INTERNAL USE ONLY.</a:t>
                </a:r>
              </a:p>
            </p:txBody>
          </p:sp>
          <p:sp>
            <p:nvSpPr>
              <p:cNvPr id="55" name="TextBox 15"/>
              <p:cNvSpPr txBox="1"/>
              <p:nvPr/>
            </p:nvSpPr>
            <p:spPr>
              <a:xfrm>
                <a:off x="0" y="0"/>
                <a:ext cx="54342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>
                  <a:defRPr sz="1200" i="1">
                    <a:latin typeface="GothamMedium"/>
                    <a:ea typeface="GothamMedium"/>
                    <a:cs typeface="GothamMedium"/>
                    <a:sym typeface="GothamMedium"/>
                  </a:defRPr>
                </a:lvl1pPr>
              </a:lstStyle>
              <a:p>
                <a:r>
                  <a:t>WSB EASY START - COMPENSATION &amp; BUILDING</a:t>
                </a:r>
              </a:p>
            </p:txBody>
          </p:sp>
        </p:grpSp>
        <p:pic>
          <p:nvPicPr>
            <p:cNvPr id="57" name="Picture 13" descr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635191" cy="35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9"/>
          <p:cNvGrpSpPr/>
          <p:nvPr/>
        </p:nvGrpSpPr>
        <p:grpSpPr>
          <a:xfrm>
            <a:off x="-1195" y="-8097"/>
            <a:ext cx="7544998" cy="6866103"/>
            <a:chOff x="-1" y="0"/>
            <a:chExt cx="7544996" cy="6866102"/>
          </a:xfrm>
        </p:grpSpPr>
        <p:sp>
          <p:nvSpPr>
            <p:cNvPr id="66" name="Right Triangle 10"/>
            <p:cNvSpPr/>
            <p:nvPr/>
          </p:nvSpPr>
          <p:spPr>
            <a:xfrm rot="5400000">
              <a:off x="1132544" y="-1132547"/>
              <a:ext cx="2871984" cy="513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96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Right Triangle 11"/>
            <p:cNvSpPr/>
            <p:nvPr/>
          </p:nvSpPr>
          <p:spPr>
            <a:xfrm rot="5400000">
              <a:off x="3251428" y="-3245536"/>
              <a:ext cx="1042439" cy="754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Right Triangle 12"/>
            <p:cNvSpPr/>
            <p:nvPr/>
          </p:nvSpPr>
          <p:spPr>
            <a:xfrm rot="5400000">
              <a:off x="-2787211" y="2794412"/>
              <a:ext cx="6866100" cy="127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4" name="Group 13"/>
          <p:cNvGrpSpPr/>
          <p:nvPr/>
        </p:nvGrpSpPr>
        <p:grpSpPr>
          <a:xfrm>
            <a:off x="298186" y="6254724"/>
            <a:ext cx="11558856" cy="357300"/>
            <a:chOff x="-1" y="0"/>
            <a:chExt cx="11558855" cy="357299"/>
          </a:xfrm>
        </p:grpSpPr>
        <p:grpSp>
          <p:nvGrpSpPr>
            <p:cNvPr id="72" name="Group 14"/>
            <p:cNvGrpSpPr/>
            <p:nvPr/>
          </p:nvGrpSpPr>
          <p:grpSpPr>
            <a:xfrm>
              <a:off x="677384" y="49191"/>
              <a:ext cx="10881471" cy="269237"/>
              <a:chOff x="-1" y="0"/>
              <a:chExt cx="10881469" cy="269235"/>
            </a:xfrm>
          </p:grpSpPr>
          <p:sp>
            <p:nvSpPr>
              <p:cNvPr id="70" name="TextBox 16"/>
              <p:cNvSpPr txBox="1"/>
              <p:nvPr/>
            </p:nvSpPr>
            <p:spPr>
              <a:xfrm>
                <a:off x="7766887" y="0"/>
                <a:ext cx="311458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 algn="r">
                  <a:defRPr sz="1200" i="1">
                    <a:latin typeface="GothamLight"/>
                    <a:ea typeface="GothamLight"/>
                    <a:cs typeface="GothamLight"/>
                    <a:sym typeface="GothamLight"/>
                  </a:defRPr>
                </a:lvl1pPr>
              </a:lstStyle>
              <a:p>
                <a:r>
                  <a:t>FOR INTERNAL USE ONLY.</a:t>
                </a:r>
              </a:p>
            </p:txBody>
          </p:sp>
          <p:sp>
            <p:nvSpPr>
              <p:cNvPr id="71" name="TextBox 17"/>
              <p:cNvSpPr txBox="1"/>
              <p:nvPr/>
            </p:nvSpPr>
            <p:spPr>
              <a:xfrm>
                <a:off x="-2" y="0"/>
                <a:ext cx="54342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>
                  <a:defRPr sz="1200" i="1">
                    <a:latin typeface="GothamMedium"/>
                    <a:ea typeface="GothamMedium"/>
                    <a:cs typeface="GothamMedium"/>
                    <a:sym typeface="GothamMedium"/>
                  </a:defRPr>
                </a:lvl1pPr>
              </a:lstStyle>
              <a:p>
                <a:r>
                  <a:t>WSB EASY START - COMPENSATION &amp; BUILDING</a:t>
                </a:r>
              </a:p>
            </p:txBody>
          </p:sp>
        </p:grpSp>
        <p:pic>
          <p:nvPicPr>
            <p:cNvPr id="73" name="Picture 15" descr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635191" cy="35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5"/>
          <p:cNvGrpSpPr/>
          <p:nvPr/>
        </p:nvGrpSpPr>
        <p:grpSpPr>
          <a:xfrm>
            <a:off x="4974950" y="-1"/>
            <a:ext cx="7217053" cy="6858005"/>
            <a:chOff x="-1" y="0"/>
            <a:chExt cx="7217051" cy="6858004"/>
          </a:xfrm>
        </p:grpSpPr>
        <p:sp>
          <p:nvSpPr>
            <p:cNvPr id="82" name="Right Triangle 6"/>
            <p:cNvSpPr/>
            <p:nvPr/>
          </p:nvSpPr>
          <p:spPr>
            <a:xfrm rot="16200000">
              <a:off x="3149379" y="2790333"/>
              <a:ext cx="3753664" cy="438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96">
                <a:alpha val="118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Right Triangle 7"/>
            <p:cNvSpPr/>
            <p:nvPr/>
          </p:nvSpPr>
          <p:spPr>
            <a:xfrm rot="16200000">
              <a:off x="2651503" y="2292457"/>
              <a:ext cx="1914042" cy="721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Right Triangle 8"/>
            <p:cNvSpPr/>
            <p:nvPr/>
          </p:nvSpPr>
          <p:spPr>
            <a:xfrm rot="16200000">
              <a:off x="2651503" y="2292456"/>
              <a:ext cx="6858005" cy="227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0" name="Group 9"/>
          <p:cNvGrpSpPr/>
          <p:nvPr/>
        </p:nvGrpSpPr>
        <p:grpSpPr>
          <a:xfrm>
            <a:off x="298185" y="6254724"/>
            <a:ext cx="11558855" cy="357300"/>
            <a:chOff x="-1" y="0"/>
            <a:chExt cx="11558853" cy="357299"/>
          </a:xfrm>
        </p:grpSpPr>
        <p:grpSp>
          <p:nvGrpSpPr>
            <p:cNvPr id="88" name="Group 10"/>
            <p:cNvGrpSpPr/>
            <p:nvPr/>
          </p:nvGrpSpPr>
          <p:grpSpPr>
            <a:xfrm>
              <a:off x="677387" y="49191"/>
              <a:ext cx="10881466" cy="269237"/>
              <a:chOff x="0" y="0"/>
              <a:chExt cx="10881464" cy="269235"/>
            </a:xfrm>
          </p:grpSpPr>
          <p:sp>
            <p:nvSpPr>
              <p:cNvPr id="86" name="TextBox 12"/>
              <p:cNvSpPr txBox="1"/>
              <p:nvPr/>
            </p:nvSpPr>
            <p:spPr>
              <a:xfrm>
                <a:off x="8074998" y="0"/>
                <a:ext cx="2806467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 algn="r">
                  <a:defRPr sz="1200" i="1">
                    <a:latin typeface="GothamLight"/>
                    <a:ea typeface="GothamLight"/>
                    <a:cs typeface="GothamLight"/>
                    <a:sym typeface="GothamLight"/>
                  </a:defRPr>
                </a:lvl1pPr>
              </a:lstStyle>
              <a:p>
                <a:r>
                  <a:t>FOR INTERNAL USE ONLY.</a:t>
                </a:r>
              </a:p>
            </p:txBody>
          </p:sp>
          <p:sp>
            <p:nvSpPr>
              <p:cNvPr id="87" name="TextBox 13"/>
              <p:cNvSpPr txBox="1"/>
              <p:nvPr/>
            </p:nvSpPr>
            <p:spPr>
              <a:xfrm>
                <a:off x="0" y="0"/>
                <a:ext cx="5434240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>
                  <a:defRPr sz="1200" i="1">
                    <a:latin typeface="GothamMedium"/>
                    <a:ea typeface="GothamMedium"/>
                    <a:cs typeface="GothamMedium"/>
                    <a:sym typeface="GothamMedium"/>
                  </a:defRPr>
                </a:lvl1pPr>
              </a:lstStyle>
              <a:p>
                <a:r>
                  <a:t>WSB EASY START - COMPENSATION &amp; BUILDING</a:t>
                </a:r>
              </a:p>
            </p:txBody>
          </p:sp>
        </p:grpSp>
        <p:pic>
          <p:nvPicPr>
            <p:cNvPr id="89" name="Picture 11" descr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635191" cy="35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4"/>
          <p:cNvGrpSpPr/>
          <p:nvPr/>
        </p:nvGrpSpPr>
        <p:grpSpPr>
          <a:xfrm>
            <a:off x="5399581" y="6972"/>
            <a:ext cx="6792423" cy="2709750"/>
            <a:chOff x="0" y="-1"/>
            <a:chExt cx="6792421" cy="2709748"/>
          </a:xfrm>
        </p:grpSpPr>
        <p:sp>
          <p:nvSpPr>
            <p:cNvPr id="98" name="Right Triangle 5"/>
            <p:cNvSpPr/>
            <p:nvPr/>
          </p:nvSpPr>
          <p:spPr>
            <a:xfrm rot="10800000">
              <a:off x="1055949" y="-1"/>
              <a:ext cx="5736473" cy="194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Right Triangle 6"/>
            <p:cNvSpPr/>
            <p:nvPr/>
          </p:nvSpPr>
          <p:spPr>
            <a:xfrm rot="10800000">
              <a:off x="4123891" y="2856"/>
              <a:ext cx="2668530" cy="270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96">
                <a:alpha val="118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Right Triangle 7"/>
            <p:cNvSpPr/>
            <p:nvPr/>
          </p:nvSpPr>
          <p:spPr>
            <a:xfrm rot="10800000">
              <a:off x="-1" y="2856"/>
              <a:ext cx="6792423" cy="50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5" name="Group 8"/>
          <p:cNvGrpSpPr/>
          <p:nvPr/>
        </p:nvGrpSpPr>
        <p:grpSpPr>
          <a:xfrm>
            <a:off x="-8" y="2370668"/>
            <a:ext cx="7791488" cy="4494580"/>
            <a:chOff x="-1" y="0"/>
            <a:chExt cx="7791486" cy="4494578"/>
          </a:xfrm>
        </p:grpSpPr>
        <p:sp>
          <p:nvSpPr>
            <p:cNvPr id="102" name="Right Triangle 9"/>
            <p:cNvSpPr/>
            <p:nvPr/>
          </p:nvSpPr>
          <p:spPr>
            <a:xfrm>
              <a:off x="0" y="1261627"/>
              <a:ext cx="6580222" cy="323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Right Triangle 10"/>
            <p:cNvSpPr/>
            <p:nvPr/>
          </p:nvSpPr>
          <p:spPr>
            <a:xfrm>
              <a:off x="0" y="-1"/>
              <a:ext cx="3061030" cy="4489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96">
                <a:alpha val="118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Right Triangle 11"/>
            <p:cNvSpPr/>
            <p:nvPr/>
          </p:nvSpPr>
          <p:spPr>
            <a:xfrm>
              <a:off x="-2" y="3653620"/>
              <a:ext cx="7791488" cy="83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0" name="Group 12"/>
          <p:cNvGrpSpPr/>
          <p:nvPr/>
        </p:nvGrpSpPr>
        <p:grpSpPr>
          <a:xfrm>
            <a:off x="298184" y="6254724"/>
            <a:ext cx="11558858" cy="357300"/>
            <a:chOff x="-1" y="0"/>
            <a:chExt cx="11558856" cy="357299"/>
          </a:xfrm>
        </p:grpSpPr>
        <p:grpSp>
          <p:nvGrpSpPr>
            <p:cNvPr id="108" name="Group 13"/>
            <p:cNvGrpSpPr/>
            <p:nvPr/>
          </p:nvGrpSpPr>
          <p:grpSpPr>
            <a:xfrm>
              <a:off x="677387" y="49191"/>
              <a:ext cx="10881469" cy="269237"/>
              <a:chOff x="-1" y="0"/>
              <a:chExt cx="10881468" cy="269235"/>
            </a:xfrm>
          </p:grpSpPr>
          <p:sp>
            <p:nvSpPr>
              <p:cNvPr id="106" name="TextBox 15"/>
              <p:cNvSpPr txBox="1"/>
              <p:nvPr/>
            </p:nvSpPr>
            <p:spPr>
              <a:xfrm>
                <a:off x="8144574" y="0"/>
                <a:ext cx="2736894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 algn="r">
                  <a:defRPr sz="1200" i="1">
                    <a:latin typeface="GothamLight"/>
                    <a:ea typeface="GothamLight"/>
                    <a:cs typeface="GothamLight"/>
                    <a:sym typeface="GothamLight"/>
                  </a:defRPr>
                </a:lvl1pPr>
              </a:lstStyle>
              <a:p>
                <a:r>
                  <a:t>FOR INTERNAL USE ONLY.</a:t>
                </a:r>
              </a:p>
            </p:txBody>
          </p:sp>
          <p:sp>
            <p:nvSpPr>
              <p:cNvPr id="107" name="TextBox 16"/>
              <p:cNvSpPr txBox="1"/>
              <p:nvPr/>
            </p:nvSpPr>
            <p:spPr>
              <a:xfrm>
                <a:off x="-2" y="0"/>
                <a:ext cx="5434241" cy="269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b">
                <a:spAutoFit/>
              </a:bodyPr>
              <a:lstStyle>
                <a:lvl1pPr>
                  <a:defRPr sz="1200" i="1">
                    <a:latin typeface="GothamMedium"/>
                    <a:ea typeface="GothamMedium"/>
                    <a:cs typeface="GothamMedium"/>
                    <a:sym typeface="GothamMedium"/>
                  </a:defRPr>
                </a:lvl1pPr>
              </a:lstStyle>
              <a:p>
                <a:r>
                  <a:t>WSB EASY START - COMPENSATION &amp; BUILDING</a:t>
                </a:r>
              </a:p>
            </p:txBody>
          </p:sp>
        </p:grpSp>
        <p:pic>
          <p:nvPicPr>
            <p:cNvPr id="109" name="Picture 14" descr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635194" cy="357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0701" y="6236972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lnSpc>
                <a:spcPct val="90000"/>
              </a:lnSpc>
              <a:defRPr sz="32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spcBef>
                <a:spcPts val="1000"/>
              </a:spcBef>
              <a:buSzPct val="100000"/>
              <a:buFont typeface="Arial"/>
              <a:defRPr sz="3200">
                <a:latin typeface="Gotham Book"/>
                <a:ea typeface="Gotham Book"/>
                <a:cs typeface="Gotham Book"/>
                <a:sym typeface="Gotham Book"/>
              </a:defRPr>
            </a:lvl1pPr>
            <a:lvl2pPr marL="718457" indent="-261257" defTabSz="914400">
              <a:spcBef>
                <a:spcPts val="1000"/>
              </a:spcBef>
              <a:buSzPct val="100000"/>
              <a:buFont typeface="Arial"/>
              <a:defRPr sz="3200">
                <a:latin typeface="Gotham Book"/>
                <a:ea typeface="Gotham Book"/>
                <a:cs typeface="Gotham Book"/>
                <a:sym typeface="Gotham Book"/>
              </a:defRPr>
            </a:lvl2pPr>
            <a:lvl3pPr marL="1219200" defTabSz="914400">
              <a:spcBef>
                <a:spcPts val="1000"/>
              </a:spcBef>
              <a:buSzPct val="100000"/>
              <a:buFont typeface="Arial"/>
              <a:defRPr sz="3200">
                <a:latin typeface="Gotham Book"/>
                <a:ea typeface="Gotham Book"/>
                <a:cs typeface="Gotham Book"/>
                <a:sym typeface="Gotham Book"/>
              </a:defRPr>
            </a:lvl3pPr>
            <a:lvl4pPr marL="1737360" indent="-365760" defTabSz="914400">
              <a:spcBef>
                <a:spcPts val="1000"/>
              </a:spcBef>
              <a:buSzPct val="100000"/>
              <a:buFont typeface="Arial"/>
              <a:defRPr sz="3200">
                <a:latin typeface="Gotham Book"/>
                <a:ea typeface="Gotham Book"/>
                <a:cs typeface="Gotham Book"/>
                <a:sym typeface="Gotham Book"/>
              </a:defRPr>
            </a:lvl4pPr>
            <a:lvl5pPr marL="2194560" indent="-365760" defTabSz="914400">
              <a:spcBef>
                <a:spcPts val="1000"/>
              </a:spcBef>
              <a:buSzPct val="100000"/>
              <a:buFont typeface="Arial"/>
              <a:defRPr sz="3200"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 defTabSz="1219168"/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6903" y="6419534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FBFBFB"/>
            </a:gs>
            <a:gs pos="100000">
              <a:srgbClr val="E7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4400">
              <a:lnSpc>
                <a:spcPct val="90000"/>
              </a:lnSpc>
              <a:defRPr sz="32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4400">
              <a:spcBef>
                <a:spcPts val="1000"/>
              </a:spcBef>
              <a:buSzTx/>
              <a:buNone/>
              <a:defRPr sz="1600">
                <a:latin typeface="Gotham Book"/>
                <a:ea typeface="Gotham Book"/>
                <a:cs typeface="Gotham Book"/>
                <a:sym typeface="Gotham Book"/>
              </a:defRPr>
            </a:lvl1pPr>
            <a:lvl2pPr marL="0" indent="0" defTabSz="914400">
              <a:spcBef>
                <a:spcPts val="1000"/>
              </a:spcBef>
              <a:buSzTx/>
              <a:buNone/>
              <a:defRPr sz="1600">
                <a:latin typeface="Gotham Book"/>
                <a:ea typeface="Gotham Book"/>
                <a:cs typeface="Gotham Book"/>
                <a:sym typeface="Gotham Book"/>
              </a:defRPr>
            </a:lvl2pPr>
            <a:lvl3pPr marL="0" indent="0" defTabSz="914400">
              <a:spcBef>
                <a:spcPts val="1000"/>
              </a:spcBef>
              <a:buSzTx/>
              <a:buNone/>
              <a:defRPr sz="1600">
                <a:latin typeface="Gotham Book"/>
                <a:ea typeface="Gotham Book"/>
                <a:cs typeface="Gotham Book"/>
                <a:sym typeface="Gotham Book"/>
              </a:defRPr>
            </a:lvl3pPr>
            <a:lvl4pPr marL="0" indent="0" defTabSz="914400">
              <a:spcBef>
                <a:spcPts val="1000"/>
              </a:spcBef>
              <a:buSzTx/>
              <a:buNone/>
              <a:defRPr sz="1600">
                <a:latin typeface="Gotham Book"/>
                <a:ea typeface="Gotham Book"/>
                <a:cs typeface="Gotham Book"/>
                <a:sym typeface="Gotham Book"/>
              </a:defRPr>
            </a:lvl4pPr>
            <a:lvl5pPr marL="0" indent="0" defTabSz="914400">
              <a:spcBef>
                <a:spcPts val="1000"/>
              </a:spcBef>
              <a:buSzTx/>
              <a:buNone/>
              <a:defRPr sz="1600">
                <a:latin typeface="Gotham Book"/>
                <a:ea typeface="Gotham Book"/>
                <a:cs typeface="Gotham Book"/>
                <a:sym typeface="Gotham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6903" y="6419534"/>
            <a:ext cx="266900" cy="23875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 defTabSz="914400">
              <a:defRPr sz="1200">
                <a:solidFill>
                  <a:srgbClr val="888888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algn="ctr" defTabSz="292100"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1219169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3048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240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1336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7432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3528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9624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5720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181600" marR="0" indent="-304800" algn="l" defTabSz="1219169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317;p38"/>
          <p:cNvSpPr txBox="1"/>
          <p:nvPr/>
        </p:nvSpPr>
        <p:spPr>
          <a:xfrm>
            <a:off x="215439" y="1533670"/>
            <a:ext cx="11761120" cy="231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algn="ctr" defTabSz="1219200">
              <a:lnSpc>
                <a:spcPct val="80000"/>
              </a:lnSpc>
              <a:defRPr sz="52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419" dirty="0"/>
              <a:t>INGRESOS MÚLTIPLES</a:t>
            </a:r>
            <a:br>
              <a:rPr dirty="0"/>
            </a:br>
            <a:r>
              <a:rPr lang="es-419" sz="6600" dirty="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rPr>
              <a:t>PLAN DE NEGOCIOS DE ENSUEÑO</a:t>
            </a:r>
            <a:endParaRPr sz="6600" dirty="0">
              <a:solidFill>
                <a:srgbClr val="A4834A"/>
              </a:solidFill>
              <a:latin typeface="Avenir Heavy"/>
              <a:ea typeface="Avenir Heavy"/>
              <a:cs typeface="Avenir Heavy"/>
              <a:sym typeface="Avenir Heavy"/>
            </a:endParaRPr>
          </a:p>
        </p:txBody>
      </p:sp>
      <p:sp>
        <p:nvSpPr>
          <p:cNvPr id="176" name="Google Shape;302;p37"/>
          <p:cNvSpPr/>
          <p:nvPr/>
        </p:nvSpPr>
        <p:spPr>
          <a:xfrm>
            <a:off x="-2" y="4714376"/>
            <a:ext cx="12192003" cy="148366"/>
          </a:xfrm>
          <a:prstGeom prst="rect">
            <a:avLst/>
          </a:prstGeom>
          <a:gradFill>
            <a:gsLst>
              <a:gs pos="0">
                <a:srgbClr val="AA7942"/>
              </a:gs>
              <a:gs pos="100000">
                <a:srgbClr val="B99F73"/>
              </a:gs>
            </a:gsLst>
            <a:lin ang="19716166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1219200"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/>
          </a:p>
        </p:txBody>
      </p:sp>
      <p:pic>
        <p:nvPicPr>
          <p:cNvPr id="177" name="Google Shape;380;p41" descr="Google Shape;380;p41"/>
          <p:cNvPicPr>
            <a:picLocks noChangeAspect="1"/>
          </p:cNvPicPr>
          <p:nvPr/>
        </p:nvPicPr>
        <p:blipFill>
          <a:blip r:embed="rId2"/>
          <a:srcRect l="11" r="12"/>
          <a:stretch>
            <a:fillRect/>
          </a:stretch>
        </p:blipFill>
        <p:spPr>
          <a:xfrm>
            <a:off x="-7621" y="4766431"/>
            <a:ext cx="12207242" cy="2121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6689B7-ED2A-C72A-EB9E-38CCB6345CFD}"/>
              </a:ext>
            </a:extLst>
          </p:cNvPr>
          <p:cNvSpPr txBox="1"/>
          <p:nvPr/>
        </p:nvSpPr>
        <p:spPr>
          <a:xfrm>
            <a:off x="3041332" y="561304"/>
            <a:ext cx="6109334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419" sz="4000" dirty="0"/>
              <a:t>PASO 3</a:t>
            </a:r>
            <a:endParaRPr lang="es-MX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2201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Rounded Rectangle 10"/>
          <p:cNvSpPr/>
          <p:nvPr/>
        </p:nvSpPr>
        <p:spPr>
          <a:xfrm>
            <a:off x="6372085" y="4326277"/>
            <a:ext cx="3012122" cy="1391530"/>
          </a:xfrm>
          <a:prstGeom prst="roundRect">
            <a:avLst>
              <a:gd name="adj" fmla="val 15216"/>
            </a:avLst>
          </a:prstGeom>
          <a:solidFill>
            <a:srgbClr val="B0936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endParaRPr/>
          </a:p>
        </p:txBody>
      </p:sp>
      <p:sp>
        <p:nvSpPr>
          <p:cNvPr id="587" name="Rounded Rectangle 7"/>
          <p:cNvSpPr/>
          <p:nvPr/>
        </p:nvSpPr>
        <p:spPr>
          <a:xfrm>
            <a:off x="2909734" y="2548277"/>
            <a:ext cx="3002597" cy="3199853"/>
          </a:xfrm>
          <a:prstGeom prst="roundRect">
            <a:avLst>
              <a:gd name="adj" fmla="val 7052"/>
            </a:avLst>
          </a:pr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88" name="TextBox 6"/>
          <p:cNvSpPr txBox="1"/>
          <p:nvPr/>
        </p:nvSpPr>
        <p:spPr>
          <a:xfrm>
            <a:off x="3026980" y="2536805"/>
            <a:ext cx="2741088" cy="60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dirty="0"/>
              <a:t>Op</a:t>
            </a:r>
            <a:r>
              <a:rPr lang="es-419" dirty="0"/>
              <a:t>ció</a:t>
            </a:r>
            <a:r>
              <a:rPr dirty="0"/>
              <a:t>n 1</a:t>
            </a:r>
            <a:br>
              <a:rPr dirty="0"/>
            </a:br>
            <a:r>
              <a:rPr lang="es-419" sz="1700" dirty="0"/>
              <a:t>en 3 meses consecutivos</a:t>
            </a:r>
            <a:endParaRPr sz="1700" dirty="0"/>
          </a:p>
        </p:txBody>
      </p:sp>
      <p:sp>
        <p:nvSpPr>
          <p:cNvPr id="589" name="TextBox 8"/>
          <p:cNvSpPr txBox="1"/>
          <p:nvPr/>
        </p:nvSpPr>
        <p:spPr>
          <a:xfrm>
            <a:off x="3135370" y="3323763"/>
            <a:ext cx="2805324" cy="190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52400" indent="-1524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2 MDs</a:t>
            </a:r>
          </a:p>
          <a:p>
            <a:pPr marL="152400" indent="-1524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10 Licen</a:t>
            </a:r>
            <a:r>
              <a:rPr lang="es-419" dirty="0"/>
              <a:t>cias</a:t>
            </a:r>
            <a:endParaRPr dirty="0"/>
          </a:p>
          <a:p>
            <a:pPr marL="152400" indent="-152400">
              <a:lnSpc>
                <a:spcPct val="80000"/>
              </a:lnSpc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90K P</a:t>
            </a:r>
            <a:r>
              <a:rPr lang="es-419" dirty="0"/>
              <a:t>untos</a:t>
            </a:r>
            <a:r>
              <a:rPr dirty="0"/>
              <a:t> </a:t>
            </a:r>
            <a:br>
              <a:rPr dirty="0"/>
            </a:br>
            <a:r>
              <a:rPr lang="es-419" dirty="0"/>
              <a:t>en</a:t>
            </a:r>
            <a:r>
              <a:rPr dirty="0"/>
              <a:t> 3 m</a:t>
            </a:r>
            <a:r>
              <a:rPr lang="es-419" dirty="0"/>
              <a:t>e</a:t>
            </a:r>
            <a:r>
              <a:rPr dirty="0"/>
              <a:t>s</a:t>
            </a:r>
            <a:r>
              <a:rPr lang="es-419" dirty="0"/>
              <a:t>es</a:t>
            </a:r>
            <a:endParaRPr dirty="0"/>
          </a:p>
          <a:p>
            <a:pPr marL="152400" indent="-1524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$30K </a:t>
            </a:r>
            <a:r>
              <a:rPr lang="es-419" dirty="0"/>
              <a:t>de flujo en efectivo</a:t>
            </a:r>
            <a:br>
              <a:rPr dirty="0"/>
            </a:br>
            <a:r>
              <a:rPr lang="es-419" dirty="0"/>
              <a:t>en </a:t>
            </a:r>
            <a:r>
              <a:rPr dirty="0"/>
              <a:t>6 </a:t>
            </a:r>
            <a:r>
              <a:rPr lang="es-419" dirty="0"/>
              <a:t>meses o</a:t>
            </a:r>
            <a:br>
              <a:rPr dirty="0"/>
            </a:br>
            <a:r>
              <a:rPr dirty="0"/>
              <a:t>$50K </a:t>
            </a:r>
            <a:r>
              <a:rPr lang="es-419" dirty="0"/>
              <a:t>en 12 meses</a:t>
            </a:r>
            <a:endParaRPr dirty="0"/>
          </a:p>
        </p:txBody>
      </p:sp>
      <p:sp>
        <p:nvSpPr>
          <p:cNvPr id="590" name="Straight Connector 9"/>
          <p:cNvSpPr/>
          <p:nvPr/>
        </p:nvSpPr>
        <p:spPr>
          <a:xfrm>
            <a:off x="3040489" y="3159621"/>
            <a:ext cx="2741087" cy="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1" name="Rounded Rectangle 10"/>
          <p:cNvSpPr/>
          <p:nvPr/>
        </p:nvSpPr>
        <p:spPr>
          <a:xfrm>
            <a:off x="6372085" y="2548277"/>
            <a:ext cx="3012122" cy="1391530"/>
          </a:xfrm>
          <a:prstGeom prst="roundRect">
            <a:avLst>
              <a:gd name="adj" fmla="val 15216"/>
            </a:avLst>
          </a:prstGeom>
          <a:solidFill>
            <a:srgbClr val="B0936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endParaRPr/>
          </a:p>
        </p:txBody>
      </p:sp>
      <p:sp>
        <p:nvSpPr>
          <p:cNvPr id="592" name="Straight Connector 13"/>
          <p:cNvSpPr/>
          <p:nvPr/>
        </p:nvSpPr>
        <p:spPr>
          <a:xfrm>
            <a:off x="6502841" y="3159621"/>
            <a:ext cx="2805323" cy="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95" name="Group 2"/>
          <p:cNvGrpSpPr/>
          <p:nvPr/>
        </p:nvGrpSpPr>
        <p:grpSpPr>
          <a:xfrm>
            <a:off x="2067428" y="126130"/>
            <a:ext cx="7894194" cy="926954"/>
            <a:chOff x="0" y="0"/>
            <a:chExt cx="7894192" cy="926952"/>
          </a:xfrm>
        </p:grpSpPr>
        <p:sp>
          <p:nvSpPr>
            <p:cNvPr id="593" name="AutoShape 6"/>
            <p:cNvSpPr/>
            <p:nvPr/>
          </p:nvSpPr>
          <p:spPr>
            <a:xfrm>
              <a:off x="1450065" y="926951"/>
              <a:ext cx="477011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4" name="TextBox 8"/>
            <p:cNvSpPr txBox="1"/>
            <p:nvPr/>
          </p:nvSpPr>
          <p:spPr>
            <a:xfrm>
              <a:off x="0" y="0"/>
              <a:ext cx="7894192" cy="676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lnSpc>
                  <a:spcPct val="80000"/>
                </a:lnSpc>
                <a:defRPr sz="5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JORNADA AL ÉXITO</a:t>
              </a:r>
              <a:endParaRPr dirty="0"/>
            </a:p>
          </p:txBody>
        </p:sp>
      </p:grpSp>
      <p:sp>
        <p:nvSpPr>
          <p:cNvPr id="596" name="Snip Diagonal Corner Rectangle 78"/>
          <p:cNvSpPr/>
          <p:nvPr/>
        </p:nvSpPr>
        <p:spPr>
          <a:xfrm>
            <a:off x="576072" y="252994"/>
            <a:ext cx="11169893" cy="1318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25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1275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97" name="TextBox 3"/>
          <p:cNvSpPr txBox="1"/>
          <p:nvPr/>
        </p:nvSpPr>
        <p:spPr>
          <a:xfrm>
            <a:off x="2109010" y="320547"/>
            <a:ext cx="7156763" cy="80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60000"/>
              </a:lnSpc>
              <a:defRPr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SENIOR MARKETING DIRECTOR</a:t>
            </a:r>
            <a:br>
              <a:rPr dirty="0"/>
            </a:br>
            <a:r>
              <a:rPr lang="es-419" dirty="0">
                <a:latin typeface="Avenir Book"/>
                <a:ea typeface="Avenir Book"/>
                <a:cs typeface="Avenir Book"/>
                <a:sym typeface="Avenir Book"/>
              </a:rPr>
              <a:t>ASCIENDE CON 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2R/10K </a:t>
            </a:r>
          </a:p>
        </p:txBody>
      </p:sp>
      <p:grpSp>
        <p:nvGrpSpPr>
          <p:cNvPr id="601" name="Group 77"/>
          <p:cNvGrpSpPr/>
          <p:nvPr/>
        </p:nvGrpSpPr>
        <p:grpSpPr>
          <a:xfrm>
            <a:off x="648399" y="250371"/>
            <a:ext cx="1277284" cy="1277285"/>
            <a:chOff x="0" y="0"/>
            <a:chExt cx="1277283" cy="1277284"/>
          </a:xfrm>
        </p:grpSpPr>
        <p:sp>
          <p:nvSpPr>
            <p:cNvPr id="598" name="Rectangle 75"/>
            <p:cNvSpPr/>
            <p:nvPr/>
          </p:nvSpPr>
          <p:spPr>
            <a:xfrm>
              <a:off x="266349" y="306218"/>
              <a:ext cx="752971" cy="52564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sp>
          <p:nvSpPr>
            <p:cNvPr id="599" name="Right Triangle 76"/>
            <p:cNvSpPr/>
            <p:nvPr/>
          </p:nvSpPr>
          <p:spPr>
            <a:xfrm>
              <a:off x="213957" y="306218"/>
              <a:ext cx="853448" cy="5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pic>
          <p:nvPicPr>
            <p:cNvPr id="600" name="Graphic 67" descr="Graphic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1277284" cy="1277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2" name="TextBox 66"/>
          <p:cNvSpPr txBox="1"/>
          <p:nvPr/>
        </p:nvSpPr>
        <p:spPr>
          <a:xfrm>
            <a:off x="872588" y="1748565"/>
            <a:ext cx="1057686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lang="es-419" dirty="0"/>
              <a:t>3 Maneras de ser dueño de tu</a:t>
            </a:r>
            <a:r>
              <a:rPr dirty="0"/>
              <a:t> </a:t>
            </a:r>
            <a:r>
              <a:rPr lang="es-419" dirty="0"/>
              <a:t>Agencia</a:t>
            </a:r>
            <a:r>
              <a:rPr dirty="0"/>
              <a:t>/</a:t>
            </a:r>
            <a:r>
              <a:rPr lang="es-419" dirty="0"/>
              <a:t>Outlet</a:t>
            </a:r>
            <a:r>
              <a:rPr dirty="0"/>
              <a:t>/</a:t>
            </a:r>
            <a:r>
              <a:rPr lang="es-419" dirty="0"/>
              <a:t>Punto de venta</a:t>
            </a:r>
            <a:endParaRPr dirty="0"/>
          </a:p>
        </p:txBody>
      </p:sp>
      <p:sp>
        <p:nvSpPr>
          <p:cNvPr id="603" name="TextBox 66"/>
          <p:cNvSpPr txBox="1"/>
          <p:nvPr/>
        </p:nvSpPr>
        <p:spPr>
          <a:xfrm>
            <a:off x="872588" y="5952990"/>
            <a:ext cx="10576860" cy="430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lang="es-419" dirty="0"/>
              <a:t>Empodera con 3 filosofías</a:t>
            </a:r>
            <a:r>
              <a:rPr dirty="0"/>
              <a:t>: </a:t>
            </a:r>
            <a:r>
              <a:rPr lang="es-419" dirty="0"/>
              <a:t>Ingresos múltiples</a:t>
            </a:r>
            <a:r>
              <a:rPr dirty="0"/>
              <a:t>, 10% 3 R</a:t>
            </a:r>
            <a:r>
              <a:rPr lang="es-419" dirty="0"/>
              <a:t>eglas</a:t>
            </a:r>
            <a:r>
              <a:rPr dirty="0"/>
              <a:t> 3 </a:t>
            </a:r>
            <a:r>
              <a:rPr lang="es-419" dirty="0"/>
              <a:t>Metas</a:t>
            </a:r>
            <a:r>
              <a:rPr dirty="0"/>
              <a:t>, </a:t>
            </a:r>
            <a:r>
              <a:rPr lang="es-419" dirty="0"/>
              <a:t>&amp; mejora personal</a:t>
            </a:r>
            <a:endParaRPr dirty="0"/>
          </a:p>
        </p:txBody>
      </p:sp>
      <p:sp>
        <p:nvSpPr>
          <p:cNvPr id="604" name="TextBox 6"/>
          <p:cNvSpPr txBox="1"/>
          <p:nvPr/>
        </p:nvSpPr>
        <p:spPr>
          <a:xfrm>
            <a:off x="6582981" y="2536805"/>
            <a:ext cx="2741088" cy="60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dirty="0"/>
              <a:t>Op</a:t>
            </a:r>
            <a:r>
              <a:rPr lang="es-419" dirty="0"/>
              <a:t>ción</a:t>
            </a:r>
            <a:r>
              <a:rPr dirty="0"/>
              <a:t> 2</a:t>
            </a:r>
            <a:br>
              <a:rPr dirty="0"/>
            </a:br>
            <a:r>
              <a:rPr lang="es-419" sz="1700" dirty="0"/>
              <a:t>en 12 meses consecutivos</a:t>
            </a:r>
            <a:endParaRPr sz="1700" dirty="0"/>
          </a:p>
        </p:txBody>
      </p:sp>
      <p:sp>
        <p:nvSpPr>
          <p:cNvPr id="605" name="TextBox 8"/>
          <p:cNvSpPr txBox="1"/>
          <p:nvPr/>
        </p:nvSpPr>
        <p:spPr>
          <a:xfrm>
            <a:off x="6564370" y="3323763"/>
            <a:ext cx="29275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52400" indent="-1524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$75,000 </a:t>
            </a:r>
            <a:r>
              <a:rPr lang="es-419" dirty="0"/>
              <a:t>de flujo en efectivo</a:t>
            </a:r>
            <a:endParaRPr dirty="0"/>
          </a:p>
          <a:p>
            <a:pPr marL="152400" indent="-1524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6 Licen</a:t>
            </a:r>
            <a:r>
              <a:rPr lang="es-419" dirty="0"/>
              <a:t>cias</a:t>
            </a:r>
            <a:endParaRPr dirty="0"/>
          </a:p>
        </p:txBody>
      </p:sp>
      <p:sp>
        <p:nvSpPr>
          <p:cNvPr id="606" name="TextBox 6"/>
          <p:cNvSpPr txBox="1"/>
          <p:nvPr/>
        </p:nvSpPr>
        <p:spPr>
          <a:xfrm>
            <a:off x="6455981" y="4314804"/>
            <a:ext cx="2741088" cy="60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dirty="0"/>
              <a:t>Op</a:t>
            </a:r>
            <a:r>
              <a:rPr lang="es-419" dirty="0"/>
              <a:t>ció</a:t>
            </a:r>
            <a:r>
              <a:rPr dirty="0"/>
              <a:t>n 3</a:t>
            </a:r>
            <a:br>
              <a:rPr dirty="0"/>
            </a:br>
            <a:r>
              <a:rPr lang="es-419" sz="1700" dirty="0"/>
              <a:t>en 12 meses consecutivos</a:t>
            </a:r>
            <a:endParaRPr sz="1700" dirty="0"/>
          </a:p>
        </p:txBody>
      </p:sp>
      <p:sp>
        <p:nvSpPr>
          <p:cNvPr id="607" name="Straight Connector 13"/>
          <p:cNvSpPr/>
          <p:nvPr/>
        </p:nvSpPr>
        <p:spPr>
          <a:xfrm>
            <a:off x="6413941" y="4937621"/>
            <a:ext cx="2805323" cy="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08" name="TextBox 8"/>
          <p:cNvSpPr txBox="1"/>
          <p:nvPr/>
        </p:nvSpPr>
        <p:spPr>
          <a:xfrm>
            <a:off x="6437371" y="5101763"/>
            <a:ext cx="319364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</a:t>
            </a:r>
            <a:r>
              <a:rPr sz="1500" dirty="0"/>
              <a:t>100,000 </a:t>
            </a:r>
            <a:r>
              <a:rPr lang="es-419" sz="1500" dirty="0"/>
              <a:t>de flujo en efectivo</a:t>
            </a:r>
            <a:endParaRPr sz="1500" dirty="0"/>
          </a:p>
          <a:p>
            <a:pPr marL="342900" indent="-3429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3 </a:t>
            </a:r>
            <a:r>
              <a:rPr lang="es-419" dirty="0"/>
              <a:t>Licencias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14" animBg="1" advAuto="0"/>
      <p:bldP spid="587" grpId="2" animBg="1" advAuto="0"/>
      <p:bldP spid="588" grpId="3" animBg="1" advAuto="0"/>
      <p:bldP spid="589" grpId="5" animBg="1" advAuto="0"/>
      <p:bldP spid="590" grpId="4" animBg="1" advAuto="0"/>
      <p:bldP spid="591" grpId="7" animBg="1" advAuto="0"/>
      <p:bldP spid="592" grpId="6" animBg="1" advAuto="0"/>
      <p:bldP spid="595" grpId="8" animBg="1" advAuto="0"/>
      <p:bldP spid="602" grpId="1" animBg="1" advAuto="0"/>
      <p:bldP spid="603" grpId="15" animBg="1" advAuto="0"/>
      <p:bldP spid="604" grpId="9" animBg="1" advAuto="0"/>
      <p:bldP spid="605" grpId="10" animBg="1" advAuto="0"/>
      <p:bldP spid="606" grpId="11" animBg="1" advAuto="0"/>
      <p:bldP spid="607" grpId="12" animBg="1" advAuto="0"/>
      <p:bldP spid="608" grpId="1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2201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Rounded Rectangle 7"/>
          <p:cNvSpPr/>
          <p:nvPr/>
        </p:nvSpPr>
        <p:spPr>
          <a:xfrm>
            <a:off x="3163734" y="1786277"/>
            <a:ext cx="3002597" cy="3958888"/>
          </a:xfrm>
          <a:prstGeom prst="roundRect">
            <a:avLst>
              <a:gd name="adj" fmla="val 7052"/>
            </a:avLst>
          </a:pr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1" name="TextBox 6"/>
          <p:cNvSpPr txBox="1"/>
          <p:nvPr/>
        </p:nvSpPr>
        <p:spPr>
          <a:xfrm>
            <a:off x="3280981" y="1774805"/>
            <a:ext cx="2741088" cy="60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lang="es-419" dirty="0"/>
              <a:t>Tú</a:t>
            </a:r>
            <a:r>
              <a:rPr dirty="0"/>
              <a:t> + 2</a:t>
            </a:r>
            <a:br>
              <a:rPr dirty="0"/>
            </a:br>
            <a:r>
              <a:rPr lang="es-419" sz="1700" dirty="0"/>
              <a:t>en </a:t>
            </a:r>
            <a:r>
              <a:rPr sz="1700" dirty="0"/>
              <a:t>3 </a:t>
            </a:r>
            <a:r>
              <a:rPr lang="es-419" sz="1700" dirty="0"/>
              <a:t>meses consecutivos</a:t>
            </a:r>
            <a:endParaRPr sz="1700" dirty="0"/>
          </a:p>
        </p:txBody>
      </p:sp>
      <p:sp>
        <p:nvSpPr>
          <p:cNvPr id="612" name="Straight Connector 9"/>
          <p:cNvSpPr/>
          <p:nvPr/>
        </p:nvSpPr>
        <p:spPr>
          <a:xfrm>
            <a:off x="3294488" y="2397621"/>
            <a:ext cx="2741087" cy="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3" name="Rounded Rectangle 10"/>
          <p:cNvSpPr/>
          <p:nvPr/>
        </p:nvSpPr>
        <p:spPr>
          <a:xfrm>
            <a:off x="6626084" y="1783310"/>
            <a:ext cx="3012122" cy="3964820"/>
          </a:xfrm>
          <a:prstGeom prst="roundRect">
            <a:avLst>
              <a:gd name="adj" fmla="val 7029"/>
            </a:avLst>
          </a:prstGeom>
          <a:solidFill>
            <a:srgbClr val="B0936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endParaRPr/>
          </a:p>
        </p:txBody>
      </p:sp>
      <p:sp>
        <p:nvSpPr>
          <p:cNvPr id="614" name="Straight Connector 13"/>
          <p:cNvSpPr/>
          <p:nvPr/>
        </p:nvSpPr>
        <p:spPr>
          <a:xfrm>
            <a:off x="6756841" y="2397621"/>
            <a:ext cx="2805323" cy="3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17" name="Group 2"/>
          <p:cNvGrpSpPr/>
          <p:nvPr/>
        </p:nvGrpSpPr>
        <p:grpSpPr>
          <a:xfrm>
            <a:off x="2067428" y="126130"/>
            <a:ext cx="7894194" cy="926954"/>
            <a:chOff x="0" y="0"/>
            <a:chExt cx="7894192" cy="926952"/>
          </a:xfrm>
        </p:grpSpPr>
        <p:sp>
          <p:nvSpPr>
            <p:cNvPr id="615" name="AutoShape 6"/>
            <p:cNvSpPr/>
            <p:nvPr/>
          </p:nvSpPr>
          <p:spPr>
            <a:xfrm>
              <a:off x="1450065" y="926951"/>
              <a:ext cx="477011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TextBox 8"/>
            <p:cNvSpPr txBox="1"/>
            <p:nvPr/>
          </p:nvSpPr>
          <p:spPr>
            <a:xfrm>
              <a:off x="0" y="0"/>
              <a:ext cx="7894192" cy="676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lnSpc>
                  <a:spcPct val="80000"/>
                </a:lnSpc>
                <a:defRPr sz="5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JORNADA AL ÉXITO</a:t>
              </a:r>
              <a:endParaRPr dirty="0"/>
            </a:p>
          </p:txBody>
        </p:sp>
      </p:grpSp>
      <p:sp>
        <p:nvSpPr>
          <p:cNvPr id="618" name="Snip Diagonal Corner Rectangle 78"/>
          <p:cNvSpPr/>
          <p:nvPr/>
        </p:nvSpPr>
        <p:spPr>
          <a:xfrm>
            <a:off x="576072" y="252994"/>
            <a:ext cx="11169893" cy="1318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25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1275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9" name="TextBox 3"/>
          <p:cNvSpPr txBox="1"/>
          <p:nvPr/>
        </p:nvSpPr>
        <p:spPr>
          <a:xfrm>
            <a:off x="2109010" y="320547"/>
            <a:ext cx="7156763" cy="80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60000"/>
              </a:lnSpc>
              <a:defRPr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SENIOR MARKETING DIRECTOR</a:t>
            </a:r>
            <a:br>
              <a:rPr dirty="0"/>
            </a:br>
            <a:r>
              <a:rPr lang="es-419" dirty="0">
                <a:latin typeface="Avenir Book"/>
                <a:ea typeface="Avenir Book"/>
                <a:cs typeface="Avenir Book"/>
                <a:sym typeface="Avenir Book"/>
              </a:rPr>
              <a:t>ASCIENDE CON </a:t>
            </a:r>
            <a:r>
              <a:rPr dirty="0">
                <a:latin typeface="Avenir Book"/>
                <a:ea typeface="Avenir Book"/>
                <a:cs typeface="Avenir Book"/>
                <a:sym typeface="Avenir Book"/>
              </a:rPr>
              <a:t>2R/10K </a:t>
            </a:r>
          </a:p>
        </p:txBody>
      </p:sp>
      <p:grpSp>
        <p:nvGrpSpPr>
          <p:cNvPr id="623" name="Group 77"/>
          <p:cNvGrpSpPr/>
          <p:nvPr/>
        </p:nvGrpSpPr>
        <p:grpSpPr>
          <a:xfrm>
            <a:off x="648399" y="250371"/>
            <a:ext cx="1277284" cy="1277285"/>
            <a:chOff x="0" y="0"/>
            <a:chExt cx="1277283" cy="1277284"/>
          </a:xfrm>
        </p:grpSpPr>
        <p:sp>
          <p:nvSpPr>
            <p:cNvPr id="620" name="Rectangle 75"/>
            <p:cNvSpPr/>
            <p:nvPr/>
          </p:nvSpPr>
          <p:spPr>
            <a:xfrm>
              <a:off x="266349" y="306218"/>
              <a:ext cx="752971" cy="52564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sp>
          <p:nvSpPr>
            <p:cNvPr id="621" name="Right Triangle 76"/>
            <p:cNvSpPr/>
            <p:nvPr/>
          </p:nvSpPr>
          <p:spPr>
            <a:xfrm>
              <a:off x="213957" y="306218"/>
              <a:ext cx="853448" cy="5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pic>
          <p:nvPicPr>
            <p:cNvPr id="622" name="Graphic 67" descr="Graphic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1277284" cy="1277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4" name="TextBox 66"/>
          <p:cNvSpPr txBox="1"/>
          <p:nvPr/>
        </p:nvSpPr>
        <p:spPr>
          <a:xfrm>
            <a:off x="872588" y="5825990"/>
            <a:ext cx="1057686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lang="es-419" dirty="0"/>
              <a:t>Tú haces </a:t>
            </a:r>
            <a:r>
              <a:rPr dirty="0"/>
              <a:t>2R/10K. </a:t>
            </a:r>
            <a:r>
              <a:rPr lang="es-419" dirty="0"/>
              <a:t>Tú duplicas </a:t>
            </a:r>
            <a:r>
              <a:rPr dirty="0"/>
              <a:t>2R/10K.</a:t>
            </a:r>
          </a:p>
        </p:txBody>
      </p:sp>
      <p:sp>
        <p:nvSpPr>
          <p:cNvPr id="625" name="TextBox 6"/>
          <p:cNvSpPr txBox="1"/>
          <p:nvPr/>
        </p:nvSpPr>
        <p:spPr>
          <a:xfrm>
            <a:off x="6836981" y="1774805"/>
            <a:ext cx="2741088" cy="60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8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lang="es-419" dirty="0"/>
              <a:t>Tú</a:t>
            </a:r>
            <a:br>
              <a:rPr dirty="0"/>
            </a:br>
            <a:r>
              <a:rPr lang="es-419" sz="1700" dirty="0"/>
              <a:t>en 12 meses consecutivos</a:t>
            </a:r>
            <a:endParaRPr sz="1700" dirty="0"/>
          </a:p>
        </p:txBody>
      </p:sp>
      <p:sp>
        <p:nvSpPr>
          <p:cNvPr id="626" name="TextBox 8"/>
          <p:cNvSpPr txBox="1"/>
          <p:nvPr/>
        </p:nvSpPr>
        <p:spPr>
          <a:xfrm>
            <a:off x="6818370" y="4085763"/>
            <a:ext cx="280532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$75,000 </a:t>
            </a:r>
            <a:r>
              <a:rPr lang="es-419" dirty="0"/>
              <a:t>Flujo de efectivo</a:t>
            </a:r>
            <a:endParaRPr dirty="0"/>
          </a:p>
          <a:p>
            <a:pPr marL="190500" indent="-1905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6 </a:t>
            </a:r>
            <a:r>
              <a:rPr lang="es-419" dirty="0"/>
              <a:t>Licencias</a:t>
            </a:r>
            <a:endParaRPr dirty="0"/>
          </a:p>
        </p:txBody>
      </p:sp>
      <p:grpSp>
        <p:nvGrpSpPr>
          <p:cNvPr id="629" name="You 2R/10K"/>
          <p:cNvGrpSpPr/>
          <p:nvPr/>
        </p:nvGrpSpPr>
        <p:grpSpPr>
          <a:xfrm>
            <a:off x="4030031" y="2498883"/>
            <a:ext cx="1270003" cy="755675"/>
            <a:chOff x="0" y="0"/>
            <a:chExt cx="1270001" cy="755674"/>
          </a:xfrm>
        </p:grpSpPr>
        <p:sp>
          <p:nvSpPr>
            <p:cNvPr id="627" name="Rounded Rectangle"/>
            <p:cNvSpPr/>
            <p:nvPr/>
          </p:nvSpPr>
          <p:spPr>
            <a:xfrm>
              <a:off x="0" y="0"/>
              <a:ext cx="1270001" cy="755674"/>
            </a:xfrm>
            <a:prstGeom prst="roundRect">
              <a:avLst>
                <a:gd name="adj" fmla="val 25209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8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628" name="You 2R/10K"/>
            <p:cNvSpPr txBox="1"/>
            <p:nvPr/>
          </p:nvSpPr>
          <p:spPr>
            <a:xfrm>
              <a:off x="68495" y="68495"/>
              <a:ext cx="1133011" cy="598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s-419" dirty="0"/>
                <a:t>Tú</a:t>
              </a:r>
              <a:br>
                <a:rPr dirty="0"/>
              </a:br>
              <a:r>
                <a:rPr dirty="0"/>
                <a:t>2R/10K</a:t>
              </a:r>
            </a:p>
          </p:txBody>
        </p:sp>
      </p:grpSp>
      <p:grpSp>
        <p:nvGrpSpPr>
          <p:cNvPr id="632" name="Direct 1 2R/10K"/>
          <p:cNvGrpSpPr/>
          <p:nvPr/>
        </p:nvGrpSpPr>
        <p:grpSpPr>
          <a:xfrm>
            <a:off x="3268031" y="3768883"/>
            <a:ext cx="1270003" cy="755676"/>
            <a:chOff x="0" y="0"/>
            <a:chExt cx="1270001" cy="755674"/>
          </a:xfrm>
        </p:grpSpPr>
        <p:sp>
          <p:nvSpPr>
            <p:cNvPr id="630" name="Rounded Rectangle"/>
            <p:cNvSpPr/>
            <p:nvPr/>
          </p:nvSpPr>
          <p:spPr>
            <a:xfrm>
              <a:off x="0" y="0"/>
              <a:ext cx="1270001" cy="755674"/>
            </a:xfrm>
            <a:prstGeom prst="roundRect">
              <a:avLst>
                <a:gd name="adj" fmla="val 25209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80000"/>
                </a:lnSpc>
                <a:defRPr sz="17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631" name="Direct 1 2R/10K"/>
            <p:cNvSpPr txBox="1"/>
            <p:nvPr/>
          </p:nvSpPr>
          <p:spPr>
            <a:xfrm>
              <a:off x="68495" y="68495"/>
              <a:ext cx="1133011" cy="52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7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s-419" dirty="0"/>
                <a:t>Línea</a:t>
              </a:r>
              <a:r>
                <a:rPr dirty="0"/>
                <a:t> 1</a:t>
              </a:r>
              <a:br>
                <a:rPr dirty="0"/>
              </a:br>
              <a:r>
                <a:rPr dirty="0"/>
                <a:t>2R/10K</a:t>
              </a:r>
            </a:p>
          </p:txBody>
        </p:sp>
      </p:grpSp>
      <p:grpSp>
        <p:nvGrpSpPr>
          <p:cNvPr id="635" name="Direct 2 2R/10K"/>
          <p:cNvGrpSpPr/>
          <p:nvPr/>
        </p:nvGrpSpPr>
        <p:grpSpPr>
          <a:xfrm>
            <a:off x="4792031" y="3768883"/>
            <a:ext cx="1270003" cy="755676"/>
            <a:chOff x="0" y="0"/>
            <a:chExt cx="1270001" cy="755674"/>
          </a:xfrm>
        </p:grpSpPr>
        <p:sp>
          <p:nvSpPr>
            <p:cNvPr id="633" name="Rounded Rectangle"/>
            <p:cNvSpPr/>
            <p:nvPr/>
          </p:nvSpPr>
          <p:spPr>
            <a:xfrm>
              <a:off x="0" y="0"/>
              <a:ext cx="1270001" cy="755674"/>
            </a:xfrm>
            <a:prstGeom prst="roundRect">
              <a:avLst>
                <a:gd name="adj" fmla="val 25209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80000"/>
                </a:lnSpc>
                <a:defRPr sz="17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634" name="Direct 2 2R/10K"/>
            <p:cNvSpPr txBox="1"/>
            <p:nvPr/>
          </p:nvSpPr>
          <p:spPr>
            <a:xfrm>
              <a:off x="68495" y="68495"/>
              <a:ext cx="1133011" cy="522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17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s-419" dirty="0"/>
                <a:t>Línea</a:t>
              </a:r>
              <a:r>
                <a:rPr dirty="0"/>
                <a:t> 2</a:t>
              </a:r>
              <a:br>
                <a:rPr dirty="0"/>
              </a:br>
              <a:r>
                <a:rPr dirty="0"/>
                <a:t>2R/10K</a:t>
              </a:r>
            </a:p>
          </p:txBody>
        </p:sp>
      </p:grpSp>
      <p:sp>
        <p:nvSpPr>
          <p:cNvPr id="636" name="Line"/>
          <p:cNvSpPr/>
          <p:nvPr/>
        </p:nvSpPr>
        <p:spPr>
          <a:xfrm flipV="1">
            <a:off x="3983539" y="3269561"/>
            <a:ext cx="299554" cy="50651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7" name="Line"/>
          <p:cNvSpPr/>
          <p:nvPr/>
        </p:nvSpPr>
        <p:spPr>
          <a:xfrm flipH="1" flipV="1">
            <a:off x="5045090" y="3269561"/>
            <a:ext cx="304547" cy="50651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8" name="TextBox 8"/>
          <p:cNvSpPr txBox="1"/>
          <p:nvPr/>
        </p:nvSpPr>
        <p:spPr>
          <a:xfrm>
            <a:off x="3275877" y="4611303"/>
            <a:ext cx="3032308" cy="1092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6998" indent="-126998">
              <a:buSzPct val="100000"/>
              <a:buFont typeface="Arial"/>
              <a:buChar char="•"/>
              <a:defRPr sz="13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Línea 1 y 2 califican para </a:t>
            </a:r>
            <a:r>
              <a:rPr dirty="0"/>
              <a:t>MD</a:t>
            </a:r>
          </a:p>
          <a:p>
            <a:pPr marL="126998" indent="-126998">
              <a:buSzPct val="100000"/>
              <a:buFont typeface="Arial"/>
              <a:buChar char="•"/>
              <a:defRPr sz="13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90K </a:t>
            </a:r>
            <a:r>
              <a:rPr lang="es-419" dirty="0"/>
              <a:t>Puntos en 3 meses</a:t>
            </a:r>
            <a:endParaRPr dirty="0"/>
          </a:p>
          <a:p>
            <a:pPr marL="126998" indent="-126998">
              <a:buSzPct val="100000"/>
              <a:buFont typeface="Arial"/>
              <a:buChar char="•"/>
              <a:defRPr sz="13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10 </a:t>
            </a:r>
            <a:r>
              <a:rPr lang="es-419" dirty="0"/>
              <a:t>Licencias</a:t>
            </a:r>
            <a:endParaRPr dirty="0"/>
          </a:p>
          <a:p>
            <a:pPr marL="126998" indent="-126998">
              <a:buSzPct val="100000"/>
              <a:buFont typeface="Arial"/>
              <a:buChar char="•"/>
              <a:defRPr sz="13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$30K </a:t>
            </a:r>
            <a:r>
              <a:rPr lang="es-419" dirty="0"/>
              <a:t>Flujo de efectivo en 6 meses </a:t>
            </a:r>
            <a:r>
              <a:rPr dirty="0"/>
              <a:t>o </a:t>
            </a:r>
            <a:br>
              <a:rPr dirty="0"/>
            </a:br>
            <a:r>
              <a:rPr dirty="0"/>
              <a:t>$50K </a:t>
            </a:r>
            <a:r>
              <a:rPr lang="es-419" dirty="0"/>
              <a:t>de flujo en efectivo en 12 meses</a:t>
            </a:r>
            <a:endParaRPr dirty="0"/>
          </a:p>
        </p:txBody>
      </p:sp>
      <p:sp>
        <p:nvSpPr>
          <p:cNvPr id="639" name="TextBox 8"/>
          <p:cNvSpPr txBox="1"/>
          <p:nvPr/>
        </p:nvSpPr>
        <p:spPr>
          <a:xfrm>
            <a:off x="6818370" y="4974763"/>
            <a:ext cx="280532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90500" indent="-1905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$100,000 </a:t>
            </a:r>
            <a:r>
              <a:rPr lang="es-419" dirty="0"/>
              <a:t>Flujo de efectivo</a:t>
            </a:r>
            <a:endParaRPr dirty="0"/>
          </a:p>
          <a:p>
            <a:pPr marL="190500" indent="-190500">
              <a:buSzPct val="100000"/>
              <a:buFont typeface="Arial"/>
              <a:buChar char="•"/>
              <a:defRPr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3 </a:t>
            </a:r>
            <a:r>
              <a:rPr lang="es-419" dirty="0"/>
              <a:t>Licencias</a:t>
            </a:r>
            <a:endParaRPr dirty="0"/>
          </a:p>
        </p:txBody>
      </p:sp>
      <p:grpSp>
        <p:nvGrpSpPr>
          <p:cNvPr id="642" name="You 2R/10K"/>
          <p:cNvGrpSpPr/>
          <p:nvPr/>
        </p:nvGrpSpPr>
        <p:grpSpPr>
          <a:xfrm>
            <a:off x="7459030" y="2498883"/>
            <a:ext cx="1270003" cy="755675"/>
            <a:chOff x="0" y="0"/>
            <a:chExt cx="1270001" cy="755674"/>
          </a:xfrm>
        </p:grpSpPr>
        <p:sp>
          <p:nvSpPr>
            <p:cNvPr id="640" name="Rounded Rectangle"/>
            <p:cNvSpPr/>
            <p:nvPr/>
          </p:nvSpPr>
          <p:spPr>
            <a:xfrm>
              <a:off x="0" y="0"/>
              <a:ext cx="1270001" cy="755674"/>
            </a:xfrm>
            <a:prstGeom prst="roundRect">
              <a:avLst>
                <a:gd name="adj" fmla="val 25209"/>
              </a:avLst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8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pPr>
              <a:endParaRPr/>
            </a:p>
          </p:txBody>
        </p:sp>
        <p:sp>
          <p:nvSpPr>
            <p:cNvPr id="641" name="You 2R/10K"/>
            <p:cNvSpPr txBox="1"/>
            <p:nvPr/>
          </p:nvSpPr>
          <p:spPr>
            <a:xfrm>
              <a:off x="68495" y="68495"/>
              <a:ext cx="1133011" cy="5986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lnSpc>
                  <a:spcPct val="80000"/>
                </a:lnSpc>
                <a:defRPr sz="2000"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rPr lang="es-419" dirty="0"/>
                <a:t>Tú</a:t>
              </a:r>
              <a:br>
                <a:rPr dirty="0"/>
              </a:br>
              <a:r>
                <a:rPr dirty="0"/>
                <a:t>2R/10K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" grpId="1" animBg="1" advAuto="0"/>
      <p:bldP spid="611" grpId="2" animBg="1" advAuto="0"/>
      <p:bldP spid="612" grpId="3" animBg="1" advAuto="0"/>
      <p:bldP spid="613" grpId="10" animBg="1" advAuto="0"/>
      <p:bldP spid="614" grpId="12" animBg="1" advAuto="0"/>
      <p:bldP spid="617" grpId="16" animBg="1" advAuto="0"/>
      <p:bldP spid="624" grpId="17" animBg="1" advAuto="0"/>
      <p:bldP spid="625" grpId="11" animBg="1" advAuto="0"/>
      <p:bldP spid="626" grpId="14" animBg="1" advAuto="0"/>
      <p:bldP spid="629" grpId="4" animBg="1" advAuto="0"/>
      <p:bldP spid="632" grpId="7" animBg="1" advAuto="0"/>
      <p:bldP spid="635" grpId="8" animBg="1" advAuto="0"/>
      <p:bldP spid="636" grpId="5" animBg="1" advAuto="0"/>
      <p:bldP spid="637" grpId="6" animBg="1" advAuto="0"/>
      <p:bldP spid="638" grpId="9" animBg="1" advAuto="0"/>
      <p:bldP spid="639" grpId="15" animBg="1" advAuto="0"/>
      <p:bldP spid="642" grpId="1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0550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roup 38"/>
          <p:cNvGrpSpPr/>
          <p:nvPr/>
        </p:nvGrpSpPr>
        <p:grpSpPr>
          <a:xfrm>
            <a:off x="7740515" y="-522689"/>
            <a:ext cx="8779639" cy="8779639"/>
            <a:chOff x="0" y="-2"/>
            <a:chExt cx="8779637" cy="8779637"/>
          </a:xfrm>
        </p:grpSpPr>
        <p:sp>
          <p:nvSpPr>
            <p:cNvPr id="644" name="Freeform 3"/>
            <p:cNvSpPr/>
            <p:nvPr/>
          </p:nvSpPr>
          <p:spPr>
            <a:xfrm rot="16200000">
              <a:off x="-1" y="-3"/>
              <a:ext cx="8779639" cy="8779639"/>
            </a:xfrm>
            <a:prstGeom prst="ellipse">
              <a:avLst/>
            </a:prstGeom>
            <a:gradFill flip="none" rotWithShape="1">
              <a:gsLst>
                <a:gs pos="0">
                  <a:srgbClr val="F2E5CF"/>
                </a:gs>
                <a:gs pos="100000">
                  <a:srgbClr val="A4834A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609600">
                <a:defRPr sz="1200"/>
              </a:pPr>
              <a:endParaRPr/>
            </a:p>
          </p:txBody>
        </p:sp>
        <p:grpSp>
          <p:nvGrpSpPr>
            <p:cNvPr id="647" name="Group 6"/>
            <p:cNvGrpSpPr/>
            <p:nvPr/>
          </p:nvGrpSpPr>
          <p:grpSpPr>
            <a:xfrm>
              <a:off x="268430" y="208110"/>
              <a:ext cx="8490329" cy="8490309"/>
              <a:chOff x="0" y="0"/>
              <a:chExt cx="8490328" cy="8490307"/>
            </a:xfrm>
          </p:grpSpPr>
          <p:sp>
            <p:nvSpPr>
              <p:cNvPr id="645" name="Freeform 7"/>
              <p:cNvSpPr/>
              <p:nvPr/>
            </p:nvSpPr>
            <p:spPr>
              <a:xfrm>
                <a:off x="58902" y="77307"/>
                <a:ext cx="8372928" cy="83358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6" h="21566" extrusionOk="0">
                    <a:moveTo>
                      <a:pt x="10338" y="0"/>
                    </a:moveTo>
                    <a:cubicBezTo>
                      <a:pt x="6650" y="-17"/>
                      <a:pt x="3235" y="2034"/>
                      <a:pt x="1387" y="5378"/>
                    </a:cubicBezTo>
                    <a:cubicBezTo>
                      <a:pt x="-462" y="8721"/>
                      <a:pt x="-462" y="12845"/>
                      <a:pt x="1387" y="16188"/>
                    </a:cubicBezTo>
                    <a:cubicBezTo>
                      <a:pt x="3235" y="19532"/>
                      <a:pt x="6650" y="21583"/>
                      <a:pt x="10338" y="21566"/>
                    </a:cubicBezTo>
                    <a:cubicBezTo>
                      <a:pt x="14026" y="21583"/>
                      <a:pt x="17441" y="19532"/>
                      <a:pt x="19289" y="16188"/>
                    </a:cubicBezTo>
                    <a:cubicBezTo>
                      <a:pt x="21138" y="12845"/>
                      <a:pt x="21138" y="8721"/>
                      <a:pt x="19289" y="5378"/>
                    </a:cubicBezTo>
                    <a:cubicBezTo>
                      <a:pt x="17441" y="2034"/>
                      <a:pt x="14026" y="-17"/>
                      <a:pt x="10338" y="0"/>
                    </a:cubicBezTo>
                    <a:close/>
                  </a:path>
                </a:pathLst>
              </a:custGeom>
              <a:blipFill rotWithShape="1">
                <a:blip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  <p:sp>
            <p:nvSpPr>
              <p:cNvPr id="646" name="Freeform 8"/>
              <p:cNvSpPr/>
              <p:nvPr/>
            </p:nvSpPr>
            <p:spPr>
              <a:xfrm>
                <a:off x="-1" y="-1"/>
                <a:ext cx="8490330" cy="8490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4845" y="21600"/>
                      <a:pt x="0" y="16755"/>
                      <a:pt x="0" y="10800"/>
                    </a:cubicBezTo>
                    <a:cubicBezTo>
                      <a:pt x="0" y="4845"/>
                      <a:pt x="4845" y="0"/>
                      <a:pt x="10800" y="0"/>
                    </a:cubicBezTo>
                    <a:cubicBezTo>
                      <a:pt x="16755" y="0"/>
                      <a:pt x="21600" y="4845"/>
                      <a:pt x="21600" y="10800"/>
                    </a:cubicBezTo>
                    <a:cubicBezTo>
                      <a:pt x="21600" y="16755"/>
                      <a:pt x="16755" y="21600"/>
                      <a:pt x="10800" y="21600"/>
                    </a:cubicBezTo>
                    <a:close/>
                    <a:moveTo>
                      <a:pt x="10800" y="394"/>
                    </a:moveTo>
                    <a:cubicBezTo>
                      <a:pt x="5062" y="394"/>
                      <a:pt x="394" y="5062"/>
                      <a:pt x="394" y="10800"/>
                    </a:cubicBezTo>
                    <a:cubicBezTo>
                      <a:pt x="394" y="16538"/>
                      <a:pt x="5062" y="21206"/>
                      <a:pt x="10800" y="21206"/>
                    </a:cubicBezTo>
                    <a:cubicBezTo>
                      <a:pt x="16538" y="21206"/>
                      <a:pt x="21206" y="16538"/>
                      <a:pt x="21206" y="10800"/>
                    </a:cubicBezTo>
                    <a:cubicBezTo>
                      <a:pt x="21206" y="5062"/>
                      <a:pt x="16538" y="394"/>
                      <a:pt x="10800" y="3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</p:grpSp>
      </p:grpSp>
      <p:sp>
        <p:nvSpPr>
          <p:cNvPr id="649" name="Freeform 10"/>
          <p:cNvSpPr/>
          <p:nvPr/>
        </p:nvSpPr>
        <p:spPr>
          <a:xfrm>
            <a:off x="400385" y="1514113"/>
            <a:ext cx="6706575" cy="4673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2" y="0"/>
                </a:moveTo>
                <a:lnTo>
                  <a:pt x="21368" y="0"/>
                </a:lnTo>
                <a:cubicBezTo>
                  <a:pt x="21496" y="0"/>
                  <a:pt x="21600" y="225"/>
                  <a:pt x="21600" y="502"/>
                </a:cubicBezTo>
                <a:lnTo>
                  <a:pt x="21600" y="21098"/>
                </a:lnTo>
                <a:cubicBezTo>
                  <a:pt x="21600" y="21375"/>
                  <a:pt x="21496" y="21600"/>
                  <a:pt x="21368" y="21600"/>
                </a:cubicBezTo>
                <a:lnTo>
                  <a:pt x="232" y="21600"/>
                </a:lnTo>
                <a:cubicBezTo>
                  <a:pt x="104" y="21600"/>
                  <a:pt x="0" y="21375"/>
                  <a:pt x="0" y="21098"/>
                </a:cubicBezTo>
                <a:lnTo>
                  <a:pt x="0" y="502"/>
                </a:lnTo>
                <a:cubicBezTo>
                  <a:pt x="0" y="225"/>
                  <a:pt x="104" y="0"/>
                  <a:pt x="232" y="0"/>
                </a:cubicBezTo>
                <a:close/>
              </a:path>
            </a:pathLst>
          </a:custGeom>
          <a:solidFill>
            <a:srgbClr val="CCC4B4">
              <a:alpha val="8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/>
            </a:pPr>
            <a:endParaRPr/>
          </a:p>
        </p:txBody>
      </p:sp>
      <p:grpSp>
        <p:nvGrpSpPr>
          <p:cNvPr id="652" name="Group 83"/>
          <p:cNvGrpSpPr/>
          <p:nvPr/>
        </p:nvGrpSpPr>
        <p:grpSpPr>
          <a:xfrm>
            <a:off x="394081" y="462357"/>
            <a:ext cx="7986229" cy="766557"/>
            <a:chOff x="0" y="0"/>
            <a:chExt cx="7986229" cy="766556"/>
          </a:xfrm>
        </p:grpSpPr>
        <p:sp>
          <p:nvSpPr>
            <p:cNvPr id="650" name="TextBox 29"/>
            <p:cNvSpPr txBox="1"/>
            <p:nvPr/>
          </p:nvSpPr>
          <p:spPr>
            <a:xfrm>
              <a:off x="0" y="0"/>
              <a:ext cx="4601244" cy="766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lnSpc>
                  <a:spcPts val="6400"/>
                </a:lnSpc>
                <a:defRPr sz="4000">
                  <a:solidFill>
                    <a:srgbClr val="A4834A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Que tan poderoso</a:t>
              </a:r>
              <a:endParaRPr dirty="0"/>
            </a:p>
          </p:txBody>
        </p:sp>
        <p:sp>
          <p:nvSpPr>
            <p:cNvPr id="651" name="TextBox 30"/>
            <p:cNvSpPr txBox="1"/>
            <p:nvPr/>
          </p:nvSpPr>
          <p:spPr>
            <a:xfrm>
              <a:off x="4463669" y="0"/>
              <a:ext cx="3522560" cy="766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lnSpc>
                  <a:spcPts val="6400"/>
                </a:lnSpc>
                <a:defRPr sz="40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serás</a:t>
              </a:r>
              <a:endParaRPr dirty="0"/>
            </a:p>
          </p:txBody>
        </p:sp>
      </p:grpSp>
      <p:grpSp>
        <p:nvGrpSpPr>
          <p:cNvPr id="658" name="Group 87"/>
          <p:cNvGrpSpPr/>
          <p:nvPr/>
        </p:nvGrpSpPr>
        <p:grpSpPr>
          <a:xfrm>
            <a:off x="3657596" y="3773805"/>
            <a:ext cx="3416381" cy="2387609"/>
            <a:chOff x="-2" y="-2"/>
            <a:chExt cx="3416380" cy="2387608"/>
          </a:xfrm>
        </p:grpSpPr>
        <p:grpSp>
          <p:nvGrpSpPr>
            <p:cNvPr id="655" name="Group 67"/>
            <p:cNvGrpSpPr/>
            <p:nvPr/>
          </p:nvGrpSpPr>
          <p:grpSpPr>
            <a:xfrm>
              <a:off x="-2" y="-2"/>
              <a:ext cx="3416380" cy="2387608"/>
              <a:chOff x="-1" y="-1"/>
              <a:chExt cx="3416379" cy="2387607"/>
            </a:xfrm>
          </p:grpSpPr>
          <p:sp>
            <p:nvSpPr>
              <p:cNvPr id="653" name="Freeform 16"/>
              <p:cNvSpPr/>
              <p:nvPr/>
            </p:nvSpPr>
            <p:spPr>
              <a:xfrm rot="16200000">
                <a:off x="514384" y="-514387"/>
                <a:ext cx="2387609" cy="3416380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  <p:sp>
            <p:nvSpPr>
              <p:cNvPr id="654" name="Rectangle: Rounded Corners 69"/>
              <p:cNvSpPr/>
              <p:nvPr/>
            </p:nvSpPr>
            <p:spPr>
              <a:xfrm>
                <a:off x="247312" y="203199"/>
                <a:ext cx="2721272" cy="198120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56" name="TextBox 31"/>
            <p:cNvSpPr txBox="1"/>
            <p:nvPr/>
          </p:nvSpPr>
          <p:spPr>
            <a:xfrm>
              <a:off x="292169" y="919573"/>
              <a:ext cx="2484915" cy="1231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1600">
                  <a:solidFill>
                    <a:srgbClr val="3A3E4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MX" dirty="0"/>
                <a:t>Construyes un gran patrimonio financiero invirtiendo dinero, evaluación de la agencia y acciones.</a:t>
              </a:r>
              <a:endParaRPr dirty="0"/>
            </a:p>
          </p:txBody>
        </p:sp>
        <p:pic>
          <p:nvPicPr>
            <p:cNvPr id="657" name="Picture 76" descr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2942" y="261892"/>
              <a:ext cx="704969" cy="704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64" name="Group 86"/>
          <p:cNvGrpSpPr/>
          <p:nvPr/>
        </p:nvGrpSpPr>
        <p:grpSpPr>
          <a:xfrm>
            <a:off x="609596" y="3748468"/>
            <a:ext cx="3416381" cy="2387610"/>
            <a:chOff x="-2" y="-2"/>
            <a:chExt cx="3416380" cy="2387608"/>
          </a:xfrm>
        </p:grpSpPr>
        <p:grpSp>
          <p:nvGrpSpPr>
            <p:cNvPr id="661" name="Group 62"/>
            <p:cNvGrpSpPr/>
            <p:nvPr/>
          </p:nvGrpSpPr>
          <p:grpSpPr>
            <a:xfrm>
              <a:off x="-2" y="-2"/>
              <a:ext cx="3416380" cy="2387608"/>
              <a:chOff x="-1" y="-1"/>
              <a:chExt cx="3416379" cy="2387607"/>
            </a:xfrm>
          </p:grpSpPr>
          <p:sp>
            <p:nvSpPr>
              <p:cNvPr id="659" name="Freeform 16"/>
              <p:cNvSpPr/>
              <p:nvPr/>
            </p:nvSpPr>
            <p:spPr>
              <a:xfrm rot="16200000">
                <a:off x="514384" y="-514387"/>
                <a:ext cx="2387609" cy="3416380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  <p:sp>
            <p:nvSpPr>
              <p:cNvPr id="660" name="Rectangle: Rounded Corners 64"/>
              <p:cNvSpPr/>
              <p:nvPr/>
            </p:nvSpPr>
            <p:spPr>
              <a:xfrm>
                <a:off x="247312" y="203199"/>
                <a:ext cx="2721272" cy="198120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62" name="TextBox 31"/>
            <p:cNvSpPr txBox="1"/>
            <p:nvPr/>
          </p:nvSpPr>
          <p:spPr>
            <a:xfrm>
              <a:off x="450319" y="1036316"/>
              <a:ext cx="2332874" cy="738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1600">
                  <a:solidFill>
                    <a:srgbClr val="3A3E4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MX" dirty="0"/>
                <a:t>Vives un estilo de vida de clase mundial como emprendedor.</a:t>
              </a:r>
              <a:endParaRPr dirty="0"/>
            </a:p>
          </p:txBody>
        </p:sp>
        <p:pic>
          <p:nvPicPr>
            <p:cNvPr id="663" name="Picture 78" descr="Picture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6482" y="354069"/>
              <a:ext cx="609619" cy="609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0" name="Group 85"/>
          <p:cNvGrpSpPr/>
          <p:nvPr/>
        </p:nvGrpSpPr>
        <p:grpSpPr>
          <a:xfrm>
            <a:off x="3668482" y="1574730"/>
            <a:ext cx="3416381" cy="2387611"/>
            <a:chOff x="-2" y="-3"/>
            <a:chExt cx="3416379" cy="2387609"/>
          </a:xfrm>
        </p:grpSpPr>
        <p:grpSp>
          <p:nvGrpSpPr>
            <p:cNvPr id="667" name="Group 57"/>
            <p:cNvGrpSpPr/>
            <p:nvPr/>
          </p:nvGrpSpPr>
          <p:grpSpPr>
            <a:xfrm>
              <a:off x="-2" y="-3"/>
              <a:ext cx="3416379" cy="2387609"/>
              <a:chOff x="0" y="-1"/>
              <a:chExt cx="3416377" cy="2387607"/>
            </a:xfrm>
          </p:grpSpPr>
          <p:sp>
            <p:nvSpPr>
              <p:cNvPr id="665" name="Freeform 16"/>
              <p:cNvSpPr/>
              <p:nvPr/>
            </p:nvSpPr>
            <p:spPr>
              <a:xfrm rot="16200000">
                <a:off x="514384" y="-514387"/>
                <a:ext cx="2387609" cy="3416379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  <p:sp>
            <p:nvSpPr>
              <p:cNvPr id="666" name="Rectangle: Rounded Corners 59"/>
              <p:cNvSpPr/>
              <p:nvPr/>
            </p:nvSpPr>
            <p:spPr>
              <a:xfrm>
                <a:off x="247312" y="203199"/>
                <a:ext cx="2721272" cy="198120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68" name="TextBox 31"/>
            <p:cNvSpPr txBox="1"/>
            <p:nvPr/>
          </p:nvSpPr>
          <p:spPr>
            <a:xfrm>
              <a:off x="408283" y="1037078"/>
              <a:ext cx="2332874" cy="8913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lnSpc>
                  <a:spcPct val="90000"/>
                </a:lnSpc>
                <a:defRPr sz="1600">
                  <a:solidFill>
                    <a:srgbClr val="3A3E4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MX" dirty="0"/>
                <a:t>Te conviertes en el dueño de tus ingresos. Así es como puedes vender o transferir.</a:t>
              </a:r>
              <a:endParaRPr dirty="0"/>
            </a:p>
          </p:txBody>
        </p:sp>
        <p:pic>
          <p:nvPicPr>
            <p:cNvPr id="669" name="Picture 80" descr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6840" y="385779"/>
              <a:ext cx="570901" cy="570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6" name="Group 84"/>
          <p:cNvGrpSpPr/>
          <p:nvPr/>
        </p:nvGrpSpPr>
        <p:grpSpPr>
          <a:xfrm>
            <a:off x="620482" y="1549394"/>
            <a:ext cx="3416381" cy="2387610"/>
            <a:chOff x="-2" y="-2"/>
            <a:chExt cx="3416379" cy="2387608"/>
          </a:xfrm>
        </p:grpSpPr>
        <p:grpSp>
          <p:nvGrpSpPr>
            <p:cNvPr id="673" name="Group 56"/>
            <p:cNvGrpSpPr/>
            <p:nvPr/>
          </p:nvGrpSpPr>
          <p:grpSpPr>
            <a:xfrm>
              <a:off x="-2" y="-2"/>
              <a:ext cx="3416379" cy="2387608"/>
              <a:chOff x="0" y="-1"/>
              <a:chExt cx="3416377" cy="2387607"/>
            </a:xfrm>
          </p:grpSpPr>
          <p:sp>
            <p:nvSpPr>
              <p:cNvPr id="671" name="Freeform 16"/>
              <p:cNvSpPr/>
              <p:nvPr/>
            </p:nvSpPr>
            <p:spPr>
              <a:xfrm rot="16200000">
                <a:off x="514384" y="-514386"/>
                <a:ext cx="2387609" cy="3416378"/>
              </a:xfrm>
              <a:prstGeom prst="rect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609600">
                  <a:defRPr sz="1200"/>
                </a:pPr>
                <a:endParaRPr/>
              </a:p>
            </p:txBody>
          </p:sp>
          <p:sp>
            <p:nvSpPr>
              <p:cNvPr id="672" name="Rectangle: Rounded Corners 55"/>
              <p:cNvSpPr/>
              <p:nvPr/>
            </p:nvSpPr>
            <p:spPr>
              <a:xfrm>
                <a:off x="247312" y="203199"/>
                <a:ext cx="2721271" cy="198120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74" name="TextBox 31"/>
            <p:cNvSpPr txBox="1"/>
            <p:nvPr/>
          </p:nvSpPr>
          <p:spPr>
            <a:xfrm>
              <a:off x="439433" y="1026820"/>
              <a:ext cx="2332874" cy="738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1600">
                  <a:solidFill>
                    <a:srgbClr val="3A3E46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MX" dirty="0"/>
                <a:t>Multiplica tus ingresos y el sistema potencia un flujo de ingresos.</a:t>
              </a:r>
              <a:endParaRPr dirty="0"/>
            </a:p>
          </p:txBody>
        </p:sp>
        <p:pic>
          <p:nvPicPr>
            <p:cNvPr id="675" name="Picture 82" descr="Picture 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32933" y="425137"/>
              <a:ext cx="419629" cy="4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2" animBg="1" advAuto="0"/>
      <p:bldP spid="652" grpId="1" animBg="1" advAuto="0"/>
      <p:bldP spid="658" grpId="6" animBg="1" advAuto="0"/>
      <p:bldP spid="664" grpId="5" animBg="1" advAuto="0"/>
      <p:bldP spid="670" grpId="4" animBg="1" advAuto="0"/>
      <p:bldP spid="676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0550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roup 10"/>
          <p:cNvGrpSpPr/>
          <p:nvPr/>
        </p:nvGrpSpPr>
        <p:grpSpPr>
          <a:xfrm>
            <a:off x="1803399" y="235824"/>
            <a:ext cx="8585203" cy="747180"/>
            <a:chOff x="0" y="-1"/>
            <a:chExt cx="8585201" cy="747178"/>
          </a:xfrm>
        </p:grpSpPr>
        <p:sp>
          <p:nvSpPr>
            <p:cNvPr id="678" name="Rectangle: Rounded Corners 11"/>
            <p:cNvSpPr/>
            <p:nvPr/>
          </p:nvSpPr>
          <p:spPr>
            <a:xfrm>
              <a:off x="0" y="-1"/>
              <a:ext cx="8585201" cy="747178"/>
            </a:xfrm>
            <a:prstGeom prst="roundRect">
              <a:avLst>
                <a:gd name="adj" fmla="val 26939"/>
              </a:avLst>
            </a:prstGeom>
            <a:noFill/>
            <a:ln w="25400" cap="flat">
              <a:solidFill>
                <a:srgbClr val="A4834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TextBox 12"/>
            <p:cNvSpPr txBox="1"/>
            <p:nvPr/>
          </p:nvSpPr>
          <p:spPr>
            <a:xfrm>
              <a:off x="135576" y="143052"/>
              <a:ext cx="8419146" cy="492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8" tIns="30478" rIns="30478" bIns="30478" numCol="1" anchor="t">
              <a:spAutoFit/>
            </a:bodyPr>
            <a:lstStyle>
              <a:lvl1pPr algn="ctr" defTabSz="609600">
                <a:defRPr sz="28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Acción intensiva para completar </a:t>
              </a:r>
              <a:r>
                <a:rPr dirty="0"/>
                <a:t>4X4</a:t>
              </a:r>
            </a:p>
          </p:txBody>
        </p:sp>
      </p:grpSp>
      <p:sp>
        <p:nvSpPr>
          <p:cNvPr id="681" name="TextBox 15"/>
          <p:cNvSpPr txBox="1"/>
          <p:nvPr/>
        </p:nvSpPr>
        <p:spPr>
          <a:xfrm>
            <a:off x="1886427" y="1487950"/>
            <a:ext cx="8419146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>
            <a:lvl1pPr algn="ctr" defTabSz="609600">
              <a:defRPr sz="28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MX" dirty="0"/>
              <a:t>ALCANZA EL MERCADO PARA EMPODERARLO CON 3 FILOSOFÍAS</a:t>
            </a:r>
            <a:endParaRPr dirty="0"/>
          </a:p>
        </p:txBody>
      </p:sp>
      <p:sp>
        <p:nvSpPr>
          <p:cNvPr id="682" name="TextBox 16"/>
          <p:cNvSpPr txBox="1"/>
          <p:nvPr/>
        </p:nvSpPr>
        <p:spPr>
          <a:xfrm>
            <a:off x="4393991" y="2999987"/>
            <a:ext cx="3336609" cy="677104"/>
          </a:xfrm>
          <a:prstGeom prst="rect">
            <a:avLst/>
          </a:prstGeom>
          <a:solidFill>
            <a:srgbClr val="A4834A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>
            <a:lvl1pPr algn="ctr" defTabSz="609600">
              <a:defRPr sz="4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3 </a:t>
            </a:r>
            <a:r>
              <a:rPr lang="es-419" dirty="0"/>
              <a:t>MANERAS</a:t>
            </a:r>
            <a:endParaRPr dirty="0"/>
          </a:p>
        </p:txBody>
      </p:sp>
      <p:grpSp>
        <p:nvGrpSpPr>
          <p:cNvPr id="685" name="Group 2"/>
          <p:cNvGrpSpPr/>
          <p:nvPr/>
        </p:nvGrpSpPr>
        <p:grpSpPr>
          <a:xfrm>
            <a:off x="4302500" y="4064831"/>
            <a:ext cx="3542751" cy="1015260"/>
            <a:chOff x="-2" y="-1"/>
            <a:chExt cx="3542750" cy="1015259"/>
          </a:xfrm>
        </p:grpSpPr>
        <p:sp>
          <p:nvSpPr>
            <p:cNvPr id="683" name="TextBox 18"/>
            <p:cNvSpPr txBox="1"/>
            <p:nvPr/>
          </p:nvSpPr>
          <p:spPr>
            <a:xfrm>
              <a:off x="212824" y="152142"/>
              <a:ext cx="3161347" cy="8631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8" tIns="30478" rIns="30478" bIns="30478" numCol="1" anchor="t">
              <a:spAutoFit/>
            </a:bodyPr>
            <a:lstStyle/>
            <a:p>
              <a:pPr algn="ctr" defTabSz="609600">
                <a:lnSpc>
                  <a:spcPct val="70000"/>
                </a:lnSpc>
                <a:defRPr sz="24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lang="es-419" dirty="0"/>
                <a:t>REUNIÓN</a:t>
              </a:r>
            </a:p>
            <a:p>
              <a:pPr algn="ctr" defTabSz="609600">
                <a:lnSpc>
                  <a:spcPct val="70000"/>
                </a:lnSpc>
                <a:defRPr sz="2400"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lang="es-419" dirty="0"/>
                <a:t>EL NUEVO ARTE DE VIVIR</a:t>
              </a:r>
              <a:endParaRPr dirty="0"/>
            </a:p>
          </p:txBody>
        </p:sp>
        <p:sp>
          <p:nvSpPr>
            <p:cNvPr id="684" name="Rectangle 20"/>
            <p:cNvSpPr/>
            <p:nvPr/>
          </p:nvSpPr>
          <p:spPr>
            <a:xfrm>
              <a:off x="-2" y="-1"/>
              <a:ext cx="3542750" cy="964371"/>
            </a:xfrm>
            <a:prstGeom prst="rect">
              <a:avLst/>
            </a:prstGeom>
            <a:noFill/>
            <a:ln w="12700" cap="flat">
              <a:solidFill>
                <a:srgbClr val="A4834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88" name="Group 3"/>
          <p:cNvGrpSpPr/>
          <p:nvPr/>
        </p:nvGrpSpPr>
        <p:grpSpPr>
          <a:xfrm>
            <a:off x="7930796" y="4064832"/>
            <a:ext cx="3542749" cy="964371"/>
            <a:chOff x="-1" y="0"/>
            <a:chExt cx="3542748" cy="964370"/>
          </a:xfrm>
        </p:grpSpPr>
        <p:sp>
          <p:nvSpPr>
            <p:cNvPr id="686" name="TextBox 19"/>
            <p:cNvSpPr txBox="1"/>
            <p:nvPr/>
          </p:nvSpPr>
          <p:spPr>
            <a:xfrm>
              <a:off x="100050" y="266442"/>
              <a:ext cx="3342645" cy="480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8" tIns="30478" rIns="30478" bIns="30478" numCol="1" anchor="t">
              <a:spAutoFit/>
            </a:bodyPr>
            <a:lstStyle>
              <a:lvl1pPr algn="ctr" defTabSz="609600">
                <a:defRPr sz="24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BUSINESS SHOWER</a:t>
              </a:r>
            </a:p>
          </p:txBody>
        </p:sp>
        <p:sp>
          <p:nvSpPr>
            <p:cNvPr id="687" name="Rectangle 21"/>
            <p:cNvSpPr/>
            <p:nvPr/>
          </p:nvSpPr>
          <p:spPr>
            <a:xfrm>
              <a:off x="-2" y="-1"/>
              <a:ext cx="3542750" cy="964371"/>
            </a:xfrm>
            <a:prstGeom prst="rect">
              <a:avLst/>
            </a:prstGeom>
            <a:noFill/>
            <a:ln w="12700" cap="flat">
              <a:solidFill>
                <a:srgbClr val="A4834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91" name="Group 1"/>
          <p:cNvGrpSpPr/>
          <p:nvPr/>
        </p:nvGrpSpPr>
        <p:grpSpPr>
          <a:xfrm>
            <a:off x="677975" y="4064831"/>
            <a:ext cx="3542752" cy="964372"/>
            <a:chOff x="-2" y="-1"/>
            <a:chExt cx="3542750" cy="964371"/>
          </a:xfrm>
        </p:grpSpPr>
        <p:sp>
          <p:nvSpPr>
            <p:cNvPr id="689" name="TextBox 17"/>
            <p:cNvSpPr txBox="1"/>
            <p:nvPr/>
          </p:nvSpPr>
          <p:spPr>
            <a:xfrm>
              <a:off x="419300" y="290788"/>
              <a:ext cx="2704146" cy="4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0478" tIns="30478" rIns="30478" bIns="30478" numCol="1" anchor="t">
              <a:spAutoFit/>
            </a:bodyPr>
            <a:lstStyle>
              <a:lvl1pPr algn="ctr" defTabSz="609600">
                <a:defRPr sz="24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UNO A UNO</a:t>
              </a:r>
              <a:endParaRPr dirty="0"/>
            </a:p>
          </p:txBody>
        </p:sp>
        <p:sp>
          <p:nvSpPr>
            <p:cNvPr id="690" name="Rectangle 22"/>
            <p:cNvSpPr/>
            <p:nvPr/>
          </p:nvSpPr>
          <p:spPr>
            <a:xfrm>
              <a:off x="-2" y="-1"/>
              <a:ext cx="3542750" cy="964371"/>
            </a:xfrm>
            <a:prstGeom prst="rect">
              <a:avLst/>
            </a:prstGeom>
            <a:noFill/>
            <a:ln w="12700" cap="flat">
              <a:solidFill>
                <a:srgbClr val="A4834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1" animBg="1" advAuto="0"/>
      <p:bldP spid="681" grpId="2" animBg="1" advAuto="0"/>
      <p:bldP spid="682" grpId="3" animBg="1" advAuto="0"/>
      <p:bldP spid="685" grpId="5" animBg="1" advAuto="0"/>
      <p:bldP spid="688" grpId="6" animBg="1" advAuto="0"/>
      <p:bldP spid="691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0550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roup 8"/>
          <p:cNvGrpSpPr/>
          <p:nvPr/>
        </p:nvGrpSpPr>
        <p:grpSpPr>
          <a:xfrm>
            <a:off x="787654" y="1492098"/>
            <a:ext cx="2090700" cy="2377792"/>
            <a:chOff x="0" y="0"/>
            <a:chExt cx="2090699" cy="2377791"/>
          </a:xfrm>
        </p:grpSpPr>
        <p:sp>
          <p:nvSpPr>
            <p:cNvPr id="693" name="TextBox 135"/>
            <p:cNvSpPr txBox="1"/>
            <p:nvPr/>
          </p:nvSpPr>
          <p:spPr>
            <a:xfrm>
              <a:off x="0" y="1931517"/>
              <a:ext cx="2090699" cy="446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>
              <a:lvl1pPr algn="ctr" defTabSz="457200">
                <a:defRPr sz="2600">
                  <a:latin typeface="Avenir Medium"/>
                  <a:ea typeface="Avenir Medium"/>
                  <a:cs typeface="Avenir Medium"/>
                  <a:sym typeface="Avenir Medium"/>
                </a:defRPr>
              </a:lvl1pPr>
            </a:lstStyle>
            <a:p>
              <a:r>
                <a:rPr dirty="0"/>
                <a:t>1-</a:t>
              </a:r>
              <a:r>
                <a:rPr lang="es-419" dirty="0"/>
                <a:t>a</a:t>
              </a:r>
              <a:r>
                <a:rPr dirty="0"/>
                <a:t>-1</a:t>
              </a:r>
            </a:p>
          </p:txBody>
        </p:sp>
        <p:sp>
          <p:nvSpPr>
            <p:cNvPr id="694" name="Oval 8"/>
            <p:cNvSpPr/>
            <p:nvPr/>
          </p:nvSpPr>
          <p:spPr>
            <a:xfrm>
              <a:off x="98493" y="0"/>
              <a:ext cx="1893714" cy="1889457"/>
            </a:xfrm>
            <a:prstGeom prst="ellipse">
              <a:avLst/>
            </a:prstGeom>
            <a:solidFill>
              <a:srgbClr val="A48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01" name="Group 964"/>
            <p:cNvGrpSpPr/>
            <p:nvPr/>
          </p:nvGrpSpPr>
          <p:grpSpPr>
            <a:xfrm>
              <a:off x="555465" y="444557"/>
              <a:ext cx="998735" cy="1000339"/>
              <a:chOff x="0" y="0"/>
              <a:chExt cx="998734" cy="1000337"/>
            </a:xfrm>
          </p:grpSpPr>
          <p:sp>
            <p:nvSpPr>
              <p:cNvPr id="695" name="Freeform 966"/>
              <p:cNvSpPr/>
              <p:nvPr/>
            </p:nvSpPr>
            <p:spPr>
              <a:xfrm>
                <a:off x="304100" y="-1"/>
                <a:ext cx="390533" cy="39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80" y="6464"/>
                    </a:moveTo>
                    <a:lnTo>
                      <a:pt x="14341" y="6552"/>
                    </a:lnTo>
                    <a:lnTo>
                      <a:pt x="14016" y="6699"/>
                    </a:lnTo>
                    <a:lnTo>
                      <a:pt x="13707" y="6935"/>
                    </a:lnTo>
                    <a:lnTo>
                      <a:pt x="9443" y="11205"/>
                    </a:lnTo>
                    <a:lnTo>
                      <a:pt x="7879" y="9644"/>
                    </a:lnTo>
                    <a:lnTo>
                      <a:pt x="7584" y="9409"/>
                    </a:lnTo>
                    <a:lnTo>
                      <a:pt x="7259" y="9261"/>
                    </a:lnTo>
                    <a:lnTo>
                      <a:pt x="6905" y="9173"/>
                    </a:lnTo>
                    <a:lnTo>
                      <a:pt x="6551" y="9173"/>
                    </a:lnTo>
                    <a:lnTo>
                      <a:pt x="6197" y="9261"/>
                    </a:lnTo>
                    <a:lnTo>
                      <a:pt x="5857" y="9409"/>
                    </a:lnTo>
                    <a:lnTo>
                      <a:pt x="5577" y="9644"/>
                    </a:lnTo>
                    <a:lnTo>
                      <a:pt x="5341" y="9924"/>
                    </a:lnTo>
                    <a:lnTo>
                      <a:pt x="5193" y="10263"/>
                    </a:lnTo>
                    <a:lnTo>
                      <a:pt x="5105" y="10616"/>
                    </a:lnTo>
                    <a:lnTo>
                      <a:pt x="5105" y="10969"/>
                    </a:lnTo>
                    <a:lnTo>
                      <a:pt x="5193" y="11323"/>
                    </a:lnTo>
                    <a:lnTo>
                      <a:pt x="5341" y="11647"/>
                    </a:lnTo>
                    <a:lnTo>
                      <a:pt x="5577" y="11956"/>
                    </a:lnTo>
                    <a:lnTo>
                      <a:pt x="8292" y="14665"/>
                    </a:lnTo>
                    <a:lnTo>
                      <a:pt x="8543" y="14886"/>
                    </a:lnTo>
                    <a:lnTo>
                      <a:pt x="8823" y="15033"/>
                    </a:lnTo>
                    <a:lnTo>
                      <a:pt x="9133" y="15121"/>
                    </a:lnTo>
                    <a:lnTo>
                      <a:pt x="9443" y="15151"/>
                    </a:lnTo>
                    <a:lnTo>
                      <a:pt x="9752" y="15121"/>
                    </a:lnTo>
                    <a:lnTo>
                      <a:pt x="10048" y="15033"/>
                    </a:lnTo>
                    <a:lnTo>
                      <a:pt x="10343" y="14886"/>
                    </a:lnTo>
                    <a:lnTo>
                      <a:pt x="10593" y="14665"/>
                    </a:lnTo>
                    <a:lnTo>
                      <a:pt x="16023" y="9247"/>
                    </a:lnTo>
                    <a:lnTo>
                      <a:pt x="16259" y="8937"/>
                    </a:lnTo>
                    <a:lnTo>
                      <a:pt x="16421" y="8613"/>
                    </a:lnTo>
                    <a:lnTo>
                      <a:pt x="16480" y="8260"/>
                    </a:lnTo>
                    <a:lnTo>
                      <a:pt x="16480" y="7907"/>
                    </a:lnTo>
                    <a:lnTo>
                      <a:pt x="16421" y="7553"/>
                    </a:lnTo>
                    <a:lnTo>
                      <a:pt x="16259" y="7215"/>
                    </a:lnTo>
                    <a:lnTo>
                      <a:pt x="16023" y="6935"/>
                    </a:lnTo>
                    <a:lnTo>
                      <a:pt x="15728" y="6699"/>
                    </a:lnTo>
                    <a:lnTo>
                      <a:pt x="15389" y="6552"/>
                    </a:lnTo>
                    <a:lnTo>
                      <a:pt x="15049" y="6464"/>
                    </a:lnTo>
                    <a:lnTo>
                      <a:pt x="14680" y="6464"/>
                    </a:lnTo>
                    <a:close/>
                    <a:moveTo>
                      <a:pt x="10800" y="0"/>
                    </a:moveTo>
                    <a:lnTo>
                      <a:pt x="11833" y="44"/>
                    </a:lnTo>
                    <a:lnTo>
                      <a:pt x="12851" y="177"/>
                    </a:lnTo>
                    <a:lnTo>
                      <a:pt x="13825" y="427"/>
                    </a:lnTo>
                    <a:lnTo>
                      <a:pt x="14769" y="751"/>
                    </a:lnTo>
                    <a:lnTo>
                      <a:pt x="15684" y="1163"/>
                    </a:lnTo>
                    <a:lnTo>
                      <a:pt x="16525" y="1649"/>
                    </a:lnTo>
                    <a:lnTo>
                      <a:pt x="17321" y="2209"/>
                    </a:lnTo>
                    <a:lnTo>
                      <a:pt x="18089" y="2827"/>
                    </a:lnTo>
                    <a:lnTo>
                      <a:pt x="18782" y="3519"/>
                    </a:lnTo>
                    <a:lnTo>
                      <a:pt x="19402" y="4255"/>
                    </a:lnTo>
                    <a:lnTo>
                      <a:pt x="19948" y="5065"/>
                    </a:lnTo>
                    <a:lnTo>
                      <a:pt x="20434" y="5919"/>
                    </a:lnTo>
                    <a:lnTo>
                      <a:pt x="20848" y="6832"/>
                    </a:lnTo>
                    <a:lnTo>
                      <a:pt x="21172" y="7774"/>
                    </a:lnTo>
                    <a:lnTo>
                      <a:pt x="21408" y="8746"/>
                    </a:lnTo>
                    <a:lnTo>
                      <a:pt x="21556" y="9762"/>
                    </a:lnTo>
                    <a:lnTo>
                      <a:pt x="21600" y="10793"/>
                    </a:lnTo>
                    <a:lnTo>
                      <a:pt x="21556" y="11838"/>
                    </a:lnTo>
                    <a:lnTo>
                      <a:pt x="21408" y="12839"/>
                    </a:lnTo>
                    <a:lnTo>
                      <a:pt x="21172" y="13826"/>
                    </a:lnTo>
                    <a:lnTo>
                      <a:pt x="20848" y="14768"/>
                    </a:lnTo>
                    <a:lnTo>
                      <a:pt x="20434" y="15666"/>
                    </a:lnTo>
                    <a:lnTo>
                      <a:pt x="19948" y="16535"/>
                    </a:lnTo>
                    <a:lnTo>
                      <a:pt x="19402" y="17330"/>
                    </a:lnTo>
                    <a:lnTo>
                      <a:pt x="18782" y="18081"/>
                    </a:lnTo>
                    <a:lnTo>
                      <a:pt x="18089" y="18773"/>
                    </a:lnTo>
                    <a:lnTo>
                      <a:pt x="17321" y="19391"/>
                    </a:lnTo>
                    <a:lnTo>
                      <a:pt x="16525" y="19951"/>
                    </a:lnTo>
                    <a:lnTo>
                      <a:pt x="15684" y="20437"/>
                    </a:lnTo>
                    <a:lnTo>
                      <a:pt x="14769" y="20849"/>
                    </a:lnTo>
                    <a:lnTo>
                      <a:pt x="13825" y="21158"/>
                    </a:lnTo>
                    <a:lnTo>
                      <a:pt x="12851" y="21394"/>
                    </a:lnTo>
                    <a:lnTo>
                      <a:pt x="11833" y="21556"/>
                    </a:lnTo>
                    <a:lnTo>
                      <a:pt x="10800" y="21600"/>
                    </a:lnTo>
                    <a:lnTo>
                      <a:pt x="9767" y="21556"/>
                    </a:lnTo>
                    <a:lnTo>
                      <a:pt x="8734" y="21394"/>
                    </a:lnTo>
                    <a:lnTo>
                      <a:pt x="7761" y="21158"/>
                    </a:lnTo>
                    <a:lnTo>
                      <a:pt x="6816" y="20849"/>
                    </a:lnTo>
                    <a:lnTo>
                      <a:pt x="5931" y="20437"/>
                    </a:lnTo>
                    <a:lnTo>
                      <a:pt x="5075" y="19951"/>
                    </a:lnTo>
                    <a:lnTo>
                      <a:pt x="4264" y="19391"/>
                    </a:lnTo>
                    <a:lnTo>
                      <a:pt x="3526" y="18773"/>
                    </a:lnTo>
                    <a:lnTo>
                      <a:pt x="2833" y="18081"/>
                    </a:lnTo>
                    <a:lnTo>
                      <a:pt x="2213" y="17330"/>
                    </a:lnTo>
                    <a:lnTo>
                      <a:pt x="1638" y="16535"/>
                    </a:lnTo>
                    <a:lnTo>
                      <a:pt x="1166" y="15666"/>
                    </a:lnTo>
                    <a:lnTo>
                      <a:pt x="752" y="14768"/>
                    </a:lnTo>
                    <a:lnTo>
                      <a:pt x="428" y="13826"/>
                    </a:lnTo>
                    <a:lnTo>
                      <a:pt x="192" y="12839"/>
                    </a:lnTo>
                    <a:lnTo>
                      <a:pt x="44" y="11838"/>
                    </a:lnTo>
                    <a:lnTo>
                      <a:pt x="0" y="10793"/>
                    </a:lnTo>
                    <a:lnTo>
                      <a:pt x="44" y="9762"/>
                    </a:lnTo>
                    <a:lnTo>
                      <a:pt x="192" y="8746"/>
                    </a:lnTo>
                    <a:lnTo>
                      <a:pt x="428" y="7774"/>
                    </a:lnTo>
                    <a:lnTo>
                      <a:pt x="752" y="6832"/>
                    </a:lnTo>
                    <a:lnTo>
                      <a:pt x="1166" y="5919"/>
                    </a:lnTo>
                    <a:lnTo>
                      <a:pt x="1638" y="5065"/>
                    </a:lnTo>
                    <a:lnTo>
                      <a:pt x="2213" y="4255"/>
                    </a:lnTo>
                    <a:lnTo>
                      <a:pt x="2833" y="3519"/>
                    </a:lnTo>
                    <a:lnTo>
                      <a:pt x="3526" y="2827"/>
                    </a:lnTo>
                    <a:lnTo>
                      <a:pt x="4264" y="2209"/>
                    </a:lnTo>
                    <a:lnTo>
                      <a:pt x="5075" y="1649"/>
                    </a:lnTo>
                    <a:lnTo>
                      <a:pt x="5931" y="1163"/>
                    </a:lnTo>
                    <a:lnTo>
                      <a:pt x="6816" y="751"/>
                    </a:lnTo>
                    <a:lnTo>
                      <a:pt x="7761" y="427"/>
                    </a:lnTo>
                    <a:lnTo>
                      <a:pt x="8734" y="177"/>
                    </a:lnTo>
                    <a:lnTo>
                      <a:pt x="9767" y="4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6" name="Freeform 967"/>
              <p:cNvSpPr/>
              <p:nvPr/>
            </p:nvSpPr>
            <p:spPr>
              <a:xfrm>
                <a:off x="-1" y="56018"/>
                <a:ext cx="230479" cy="230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5" y="0"/>
                    </a:moveTo>
                    <a:lnTo>
                      <a:pt x="12153" y="75"/>
                    </a:lnTo>
                    <a:lnTo>
                      <a:pt x="13431" y="350"/>
                    </a:lnTo>
                    <a:lnTo>
                      <a:pt x="14709" y="751"/>
                    </a:lnTo>
                    <a:lnTo>
                      <a:pt x="15862" y="1276"/>
                    </a:lnTo>
                    <a:lnTo>
                      <a:pt x="16964" y="1952"/>
                    </a:lnTo>
                    <a:lnTo>
                      <a:pt x="17967" y="2753"/>
                    </a:lnTo>
                    <a:lnTo>
                      <a:pt x="18844" y="3629"/>
                    </a:lnTo>
                    <a:lnTo>
                      <a:pt x="19645" y="4630"/>
                    </a:lnTo>
                    <a:lnTo>
                      <a:pt x="20297" y="5732"/>
                    </a:lnTo>
                    <a:lnTo>
                      <a:pt x="20848" y="6883"/>
                    </a:lnTo>
                    <a:lnTo>
                      <a:pt x="21249" y="8159"/>
                    </a:lnTo>
                    <a:lnTo>
                      <a:pt x="21500" y="9436"/>
                    </a:lnTo>
                    <a:lnTo>
                      <a:pt x="21600" y="10813"/>
                    </a:lnTo>
                    <a:lnTo>
                      <a:pt x="21500" y="12164"/>
                    </a:lnTo>
                    <a:lnTo>
                      <a:pt x="21249" y="13491"/>
                    </a:lnTo>
                    <a:lnTo>
                      <a:pt x="20848" y="14717"/>
                    </a:lnTo>
                    <a:lnTo>
                      <a:pt x="20297" y="15893"/>
                    </a:lnTo>
                    <a:lnTo>
                      <a:pt x="19645" y="16970"/>
                    </a:lnTo>
                    <a:lnTo>
                      <a:pt x="18844" y="17971"/>
                    </a:lnTo>
                    <a:lnTo>
                      <a:pt x="17967" y="18897"/>
                    </a:lnTo>
                    <a:lnTo>
                      <a:pt x="16964" y="19673"/>
                    </a:lnTo>
                    <a:lnTo>
                      <a:pt x="15862" y="20349"/>
                    </a:lnTo>
                    <a:lnTo>
                      <a:pt x="14709" y="20899"/>
                    </a:lnTo>
                    <a:lnTo>
                      <a:pt x="13431" y="21300"/>
                    </a:lnTo>
                    <a:lnTo>
                      <a:pt x="12153" y="21525"/>
                    </a:lnTo>
                    <a:lnTo>
                      <a:pt x="10775" y="21600"/>
                    </a:lnTo>
                    <a:lnTo>
                      <a:pt x="9447" y="21525"/>
                    </a:lnTo>
                    <a:lnTo>
                      <a:pt x="8119" y="21300"/>
                    </a:lnTo>
                    <a:lnTo>
                      <a:pt x="6891" y="20899"/>
                    </a:lnTo>
                    <a:lnTo>
                      <a:pt x="5713" y="20349"/>
                    </a:lnTo>
                    <a:lnTo>
                      <a:pt x="4636" y="19673"/>
                    </a:lnTo>
                    <a:lnTo>
                      <a:pt x="3633" y="18897"/>
                    </a:lnTo>
                    <a:lnTo>
                      <a:pt x="2706" y="17971"/>
                    </a:lnTo>
                    <a:lnTo>
                      <a:pt x="1955" y="16970"/>
                    </a:lnTo>
                    <a:lnTo>
                      <a:pt x="1253" y="15893"/>
                    </a:lnTo>
                    <a:lnTo>
                      <a:pt x="727" y="14717"/>
                    </a:lnTo>
                    <a:lnTo>
                      <a:pt x="326" y="13491"/>
                    </a:lnTo>
                    <a:lnTo>
                      <a:pt x="75" y="12164"/>
                    </a:lnTo>
                    <a:lnTo>
                      <a:pt x="0" y="10813"/>
                    </a:lnTo>
                    <a:lnTo>
                      <a:pt x="75" y="9436"/>
                    </a:lnTo>
                    <a:lnTo>
                      <a:pt x="326" y="8159"/>
                    </a:lnTo>
                    <a:lnTo>
                      <a:pt x="727" y="6883"/>
                    </a:lnTo>
                    <a:lnTo>
                      <a:pt x="1253" y="5732"/>
                    </a:lnTo>
                    <a:lnTo>
                      <a:pt x="1955" y="4630"/>
                    </a:lnTo>
                    <a:lnTo>
                      <a:pt x="2706" y="3629"/>
                    </a:lnTo>
                    <a:lnTo>
                      <a:pt x="3633" y="2753"/>
                    </a:lnTo>
                    <a:lnTo>
                      <a:pt x="4636" y="1952"/>
                    </a:lnTo>
                    <a:lnTo>
                      <a:pt x="5713" y="1276"/>
                    </a:lnTo>
                    <a:lnTo>
                      <a:pt x="6891" y="751"/>
                    </a:lnTo>
                    <a:lnTo>
                      <a:pt x="8119" y="350"/>
                    </a:lnTo>
                    <a:lnTo>
                      <a:pt x="9447" y="75"/>
                    </a:lnTo>
                    <a:lnTo>
                      <a:pt x="1077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7" name="Freeform 968"/>
              <p:cNvSpPr/>
              <p:nvPr/>
            </p:nvSpPr>
            <p:spPr>
              <a:xfrm>
                <a:off x="11203" y="347315"/>
                <a:ext cx="392132" cy="64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05" y="0"/>
                    </a:moveTo>
                    <a:lnTo>
                      <a:pt x="6484" y="27"/>
                    </a:lnTo>
                    <a:lnTo>
                      <a:pt x="7234" y="125"/>
                    </a:lnTo>
                    <a:lnTo>
                      <a:pt x="7940" y="278"/>
                    </a:lnTo>
                    <a:lnTo>
                      <a:pt x="8602" y="484"/>
                    </a:lnTo>
                    <a:lnTo>
                      <a:pt x="9205" y="725"/>
                    </a:lnTo>
                    <a:lnTo>
                      <a:pt x="9749" y="1021"/>
                    </a:lnTo>
                    <a:lnTo>
                      <a:pt x="10234" y="1361"/>
                    </a:lnTo>
                    <a:lnTo>
                      <a:pt x="10646" y="1728"/>
                    </a:lnTo>
                    <a:lnTo>
                      <a:pt x="10984" y="2131"/>
                    </a:lnTo>
                    <a:lnTo>
                      <a:pt x="11219" y="2561"/>
                    </a:lnTo>
                    <a:lnTo>
                      <a:pt x="11366" y="3009"/>
                    </a:lnTo>
                    <a:lnTo>
                      <a:pt x="11425" y="3484"/>
                    </a:lnTo>
                    <a:lnTo>
                      <a:pt x="11425" y="9412"/>
                    </a:lnTo>
                    <a:lnTo>
                      <a:pt x="16983" y="9412"/>
                    </a:lnTo>
                    <a:lnTo>
                      <a:pt x="17674" y="9439"/>
                    </a:lnTo>
                    <a:lnTo>
                      <a:pt x="18306" y="9528"/>
                    </a:lnTo>
                    <a:lnTo>
                      <a:pt x="18939" y="9672"/>
                    </a:lnTo>
                    <a:lnTo>
                      <a:pt x="19497" y="9860"/>
                    </a:lnTo>
                    <a:lnTo>
                      <a:pt x="20012" y="10101"/>
                    </a:lnTo>
                    <a:lnTo>
                      <a:pt x="20453" y="10379"/>
                    </a:lnTo>
                    <a:lnTo>
                      <a:pt x="20865" y="10693"/>
                    </a:lnTo>
                    <a:lnTo>
                      <a:pt x="21159" y="11042"/>
                    </a:lnTo>
                    <a:lnTo>
                      <a:pt x="21394" y="11418"/>
                    </a:lnTo>
                    <a:lnTo>
                      <a:pt x="21556" y="11812"/>
                    </a:lnTo>
                    <a:lnTo>
                      <a:pt x="21600" y="12233"/>
                    </a:lnTo>
                    <a:lnTo>
                      <a:pt x="21600" y="20776"/>
                    </a:lnTo>
                    <a:lnTo>
                      <a:pt x="21556" y="20991"/>
                    </a:lnTo>
                    <a:lnTo>
                      <a:pt x="21409" y="21188"/>
                    </a:lnTo>
                    <a:lnTo>
                      <a:pt x="21218" y="21358"/>
                    </a:lnTo>
                    <a:lnTo>
                      <a:pt x="20924" y="21484"/>
                    </a:lnTo>
                    <a:lnTo>
                      <a:pt x="20615" y="21573"/>
                    </a:lnTo>
                    <a:lnTo>
                      <a:pt x="20262" y="21600"/>
                    </a:lnTo>
                    <a:lnTo>
                      <a:pt x="13954" y="21600"/>
                    </a:lnTo>
                    <a:lnTo>
                      <a:pt x="13572" y="21573"/>
                    </a:lnTo>
                    <a:lnTo>
                      <a:pt x="13263" y="21484"/>
                    </a:lnTo>
                    <a:lnTo>
                      <a:pt x="12998" y="21358"/>
                    </a:lnTo>
                    <a:lnTo>
                      <a:pt x="12792" y="21188"/>
                    </a:lnTo>
                    <a:lnTo>
                      <a:pt x="12660" y="20991"/>
                    </a:lnTo>
                    <a:lnTo>
                      <a:pt x="12601" y="20776"/>
                    </a:lnTo>
                    <a:lnTo>
                      <a:pt x="12601" y="14848"/>
                    </a:lnTo>
                    <a:lnTo>
                      <a:pt x="5470" y="14848"/>
                    </a:lnTo>
                    <a:lnTo>
                      <a:pt x="4735" y="14821"/>
                    </a:lnTo>
                    <a:lnTo>
                      <a:pt x="4014" y="14731"/>
                    </a:lnTo>
                    <a:lnTo>
                      <a:pt x="3338" y="14588"/>
                    </a:lnTo>
                    <a:lnTo>
                      <a:pt x="2720" y="14400"/>
                    </a:lnTo>
                    <a:lnTo>
                      <a:pt x="2132" y="14158"/>
                    </a:lnTo>
                    <a:lnTo>
                      <a:pt x="1617" y="13881"/>
                    </a:lnTo>
                    <a:lnTo>
                      <a:pt x="1147" y="13549"/>
                    </a:lnTo>
                    <a:lnTo>
                      <a:pt x="765" y="13200"/>
                    </a:lnTo>
                    <a:lnTo>
                      <a:pt x="441" y="12815"/>
                    </a:lnTo>
                    <a:lnTo>
                      <a:pt x="206" y="12403"/>
                    </a:lnTo>
                    <a:lnTo>
                      <a:pt x="59" y="11964"/>
                    </a:lnTo>
                    <a:lnTo>
                      <a:pt x="0" y="11507"/>
                    </a:lnTo>
                    <a:lnTo>
                      <a:pt x="0" y="3484"/>
                    </a:lnTo>
                    <a:lnTo>
                      <a:pt x="59" y="3009"/>
                    </a:lnTo>
                    <a:lnTo>
                      <a:pt x="206" y="2561"/>
                    </a:lnTo>
                    <a:lnTo>
                      <a:pt x="456" y="2131"/>
                    </a:lnTo>
                    <a:lnTo>
                      <a:pt x="794" y="1728"/>
                    </a:lnTo>
                    <a:lnTo>
                      <a:pt x="1191" y="1361"/>
                    </a:lnTo>
                    <a:lnTo>
                      <a:pt x="1676" y="1021"/>
                    </a:lnTo>
                    <a:lnTo>
                      <a:pt x="2220" y="725"/>
                    </a:lnTo>
                    <a:lnTo>
                      <a:pt x="2838" y="484"/>
                    </a:lnTo>
                    <a:lnTo>
                      <a:pt x="3500" y="278"/>
                    </a:lnTo>
                    <a:lnTo>
                      <a:pt x="4205" y="125"/>
                    </a:lnTo>
                    <a:lnTo>
                      <a:pt x="4941" y="27"/>
                    </a:lnTo>
                    <a:lnTo>
                      <a:pt x="57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8" name="Freeform 969"/>
              <p:cNvSpPr/>
              <p:nvPr/>
            </p:nvSpPr>
            <p:spPr>
              <a:xfrm>
                <a:off x="768255" y="56018"/>
                <a:ext cx="230479" cy="230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7" y="0"/>
                    </a:moveTo>
                    <a:lnTo>
                      <a:pt x="12142" y="75"/>
                    </a:lnTo>
                    <a:lnTo>
                      <a:pt x="13447" y="350"/>
                    </a:lnTo>
                    <a:lnTo>
                      <a:pt x="14676" y="751"/>
                    </a:lnTo>
                    <a:lnTo>
                      <a:pt x="15855" y="1276"/>
                    </a:lnTo>
                    <a:lnTo>
                      <a:pt x="16959" y="1952"/>
                    </a:lnTo>
                    <a:lnTo>
                      <a:pt x="17962" y="2753"/>
                    </a:lnTo>
                    <a:lnTo>
                      <a:pt x="18866" y="3629"/>
                    </a:lnTo>
                    <a:lnTo>
                      <a:pt x="19668" y="4630"/>
                    </a:lnTo>
                    <a:lnTo>
                      <a:pt x="20321" y="5732"/>
                    </a:lnTo>
                    <a:lnTo>
                      <a:pt x="20872" y="6883"/>
                    </a:lnTo>
                    <a:lnTo>
                      <a:pt x="21274" y="8159"/>
                    </a:lnTo>
                    <a:lnTo>
                      <a:pt x="21525" y="9436"/>
                    </a:lnTo>
                    <a:lnTo>
                      <a:pt x="21600" y="10813"/>
                    </a:lnTo>
                    <a:lnTo>
                      <a:pt x="21525" y="12164"/>
                    </a:lnTo>
                    <a:lnTo>
                      <a:pt x="21274" y="13491"/>
                    </a:lnTo>
                    <a:lnTo>
                      <a:pt x="20872" y="14717"/>
                    </a:lnTo>
                    <a:lnTo>
                      <a:pt x="20321" y="15893"/>
                    </a:lnTo>
                    <a:lnTo>
                      <a:pt x="19668" y="16970"/>
                    </a:lnTo>
                    <a:lnTo>
                      <a:pt x="18866" y="17971"/>
                    </a:lnTo>
                    <a:lnTo>
                      <a:pt x="17962" y="18897"/>
                    </a:lnTo>
                    <a:lnTo>
                      <a:pt x="16959" y="19673"/>
                    </a:lnTo>
                    <a:lnTo>
                      <a:pt x="15855" y="20349"/>
                    </a:lnTo>
                    <a:lnTo>
                      <a:pt x="14676" y="20899"/>
                    </a:lnTo>
                    <a:lnTo>
                      <a:pt x="13447" y="21300"/>
                    </a:lnTo>
                    <a:lnTo>
                      <a:pt x="12142" y="21525"/>
                    </a:lnTo>
                    <a:lnTo>
                      <a:pt x="10787" y="21600"/>
                    </a:lnTo>
                    <a:lnTo>
                      <a:pt x="9433" y="21525"/>
                    </a:lnTo>
                    <a:lnTo>
                      <a:pt x="8128" y="21300"/>
                    </a:lnTo>
                    <a:lnTo>
                      <a:pt x="6899" y="20899"/>
                    </a:lnTo>
                    <a:lnTo>
                      <a:pt x="5720" y="20349"/>
                    </a:lnTo>
                    <a:lnTo>
                      <a:pt x="4641" y="19673"/>
                    </a:lnTo>
                    <a:lnTo>
                      <a:pt x="3638" y="18897"/>
                    </a:lnTo>
                    <a:lnTo>
                      <a:pt x="2709" y="17971"/>
                    </a:lnTo>
                    <a:lnTo>
                      <a:pt x="1907" y="16970"/>
                    </a:lnTo>
                    <a:lnTo>
                      <a:pt x="1254" y="15893"/>
                    </a:lnTo>
                    <a:lnTo>
                      <a:pt x="702" y="14717"/>
                    </a:lnTo>
                    <a:lnTo>
                      <a:pt x="301" y="13491"/>
                    </a:lnTo>
                    <a:lnTo>
                      <a:pt x="75" y="12164"/>
                    </a:lnTo>
                    <a:lnTo>
                      <a:pt x="0" y="10813"/>
                    </a:lnTo>
                    <a:lnTo>
                      <a:pt x="75" y="9436"/>
                    </a:lnTo>
                    <a:lnTo>
                      <a:pt x="301" y="8159"/>
                    </a:lnTo>
                    <a:lnTo>
                      <a:pt x="702" y="6883"/>
                    </a:lnTo>
                    <a:lnTo>
                      <a:pt x="1254" y="5732"/>
                    </a:lnTo>
                    <a:lnTo>
                      <a:pt x="1907" y="4630"/>
                    </a:lnTo>
                    <a:lnTo>
                      <a:pt x="2709" y="3629"/>
                    </a:lnTo>
                    <a:lnTo>
                      <a:pt x="3638" y="2753"/>
                    </a:lnTo>
                    <a:lnTo>
                      <a:pt x="4641" y="1952"/>
                    </a:lnTo>
                    <a:lnTo>
                      <a:pt x="5720" y="1276"/>
                    </a:lnTo>
                    <a:lnTo>
                      <a:pt x="6899" y="751"/>
                    </a:lnTo>
                    <a:lnTo>
                      <a:pt x="8128" y="350"/>
                    </a:lnTo>
                    <a:lnTo>
                      <a:pt x="9433" y="75"/>
                    </a:lnTo>
                    <a:lnTo>
                      <a:pt x="1078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99" name="Freeform 970"/>
              <p:cNvSpPr/>
              <p:nvPr/>
            </p:nvSpPr>
            <p:spPr>
              <a:xfrm>
                <a:off x="595397" y="347315"/>
                <a:ext cx="392133" cy="64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1" y="0"/>
                    </a:moveTo>
                    <a:lnTo>
                      <a:pt x="16656" y="27"/>
                    </a:lnTo>
                    <a:lnTo>
                      <a:pt x="17421" y="125"/>
                    </a:lnTo>
                    <a:lnTo>
                      <a:pt x="18128" y="278"/>
                    </a:lnTo>
                    <a:lnTo>
                      <a:pt x="18775" y="484"/>
                    </a:lnTo>
                    <a:lnTo>
                      <a:pt x="19378" y="725"/>
                    </a:lnTo>
                    <a:lnTo>
                      <a:pt x="19937" y="1021"/>
                    </a:lnTo>
                    <a:lnTo>
                      <a:pt x="20408" y="1361"/>
                    </a:lnTo>
                    <a:lnTo>
                      <a:pt x="20820" y="1728"/>
                    </a:lnTo>
                    <a:lnTo>
                      <a:pt x="21159" y="2131"/>
                    </a:lnTo>
                    <a:lnTo>
                      <a:pt x="21394" y="2561"/>
                    </a:lnTo>
                    <a:lnTo>
                      <a:pt x="21556" y="3009"/>
                    </a:lnTo>
                    <a:lnTo>
                      <a:pt x="21600" y="3484"/>
                    </a:lnTo>
                    <a:lnTo>
                      <a:pt x="21600" y="11507"/>
                    </a:lnTo>
                    <a:lnTo>
                      <a:pt x="21556" y="11964"/>
                    </a:lnTo>
                    <a:lnTo>
                      <a:pt x="21409" y="12403"/>
                    </a:lnTo>
                    <a:lnTo>
                      <a:pt x="21173" y="12815"/>
                    </a:lnTo>
                    <a:lnTo>
                      <a:pt x="20864" y="13200"/>
                    </a:lnTo>
                    <a:lnTo>
                      <a:pt x="20452" y="13549"/>
                    </a:lnTo>
                    <a:lnTo>
                      <a:pt x="20011" y="13881"/>
                    </a:lnTo>
                    <a:lnTo>
                      <a:pt x="19481" y="14158"/>
                    </a:lnTo>
                    <a:lnTo>
                      <a:pt x="18893" y="14400"/>
                    </a:lnTo>
                    <a:lnTo>
                      <a:pt x="18260" y="14588"/>
                    </a:lnTo>
                    <a:lnTo>
                      <a:pt x="17583" y="14731"/>
                    </a:lnTo>
                    <a:lnTo>
                      <a:pt x="16877" y="14821"/>
                    </a:lnTo>
                    <a:lnTo>
                      <a:pt x="16126" y="14848"/>
                    </a:lnTo>
                    <a:lnTo>
                      <a:pt x="9005" y="14848"/>
                    </a:lnTo>
                    <a:lnTo>
                      <a:pt x="9005" y="20776"/>
                    </a:lnTo>
                    <a:lnTo>
                      <a:pt x="8961" y="20991"/>
                    </a:lnTo>
                    <a:lnTo>
                      <a:pt x="8814" y="21188"/>
                    </a:lnTo>
                    <a:lnTo>
                      <a:pt x="8608" y="21358"/>
                    </a:lnTo>
                    <a:lnTo>
                      <a:pt x="8328" y="21484"/>
                    </a:lnTo>
                    <a:lnTo>
                      <a:pt x="8019" y="21573"/>
                    </a:lnTo>
                    <a:lnTo>
                      <a:pt x="7666" y="21600"/>
                    </a:lnTo>
                    <a:lnTo>
                      <a:pt x="1324" y="21600"/>
                    </a:lnTo>
                    <a:lnTo>
                      <a:pt x="986" y="21573"/>
                    </a:lnTo>
                    <a:lnTo>
                      <a:pt x="662" y="21484"/>
                    </a:lnTo>
                    <a:lnTo>
                      <a:pt x="397" y="21358"/>
                    </a:lnTo>
                    <a:lnTo>
                      <a:pt x="177" y="21188"/>
                    </a:lnTo>
                    <a:lnTo>
                      <a:pt x="44" y="20991"/>
                    </a:lnTo>
                    <a:lnTo>
                      <a:pt x="0" y="20776"/>
                    </a:lnTo>
                    <a:lnTo>
                      <a:pt x="0" y="12233"/>
                    </a:lnTo>
                    <a:lnTo>
                      <a:pt x="59" y="11812"/>
                    </a:lnTo>
                    <a:lnTo>
                      <a:pt x="191" y="11418"/>
                    </a:lnTo>
                    <a:lnTo>
                      <a:pt x="427" y="11042"/>
                    </a:lnTo>
                    <a:lnTo>
                      <a:pt x="750" y="10693"/>
                    </a:lnTo>
                    <a:lnTo>
                      <a:pt x="1133" y="10379"/>
                    </a:lnTo>
                    <a:lnTo>
                      <a:pt x="1589" y="10101"/>
                    </a:lnTo>
                    <a:lnTo>
                      <a:pt x="2104" y="9860"/>
                    </a:lnTo>
                    <a:lnTo>
                      <a:pt x="2678" y="9672"/>
                    </a:lnTo>
                    <a:lnTo>
                      <a:pt x="3281" y="9528"/>
                    </a:lnTo>
                    <a:lnTo>
                      <a:pt x="3929" y="9439"/>
                    </a:lnTo>
                    <a:lnTo>
                      <a:pt x="4620" y="9412"/>
                    </a:lnTo>
                    <a:lnTo>
                      <a:pt x="10182" y="9412"/>
                    </a:lnTo>
                    <a:lnTo>
                      <a:pt x="10182" y="3484"/>
                    </a:lnTo>
                    <a:lnTo>
                      <a:pt x="10226" y="3009"/>
                    </a:lnTo>
                    <a:lnTo>
                      <a:pt x="10388" y="2561"/>
                    </a:lnTo>
                    <a:lnTo>
                      <a:pt x="10638" y="2131"/>
                    </a:lnTo>
                    <a:lnTo>
                      <a:pt x="10947" y="1728"/>
                    </a:lnTo>
                    <a:lnTo>
                      <a:pt x="11374" y="1361"/>
                    </a:lnTo>
                    <a:lnTo>
                      <a:pt x="11859" y="1021"/>
                    </a:lnTo>
                    <a:lnTo>
                      <a:pt x="12404" y="725"/>
                    </a:lnTo>
                    <a:lnTo>
                      <a:pt x="13007" y="484"/>
                    </a:lnTo>
                    <a:lnTo>
                      <a:pt x="13669" y="278"/>
                    </a:lnTo>
                    <a:lnTo>
                      <a:pt x="14375" y="125"/>
                    </a:lnTo>
                    <a:lnTo>
                      <a:pt x="15111" y="27"/>
                    </a:lnTo>
                    <a:lnTo>
                      <a:pt x="158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00" name="Freeform 971"/>
              <p:cNvSpPr/>
              <p:nvPr/>
            </p:nvSpPr>
            <p:spPr>
              <a:xfrm>
                <a:off x="297698" y="452951"/>
                <a:ext cx="403337" cy="547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8" y="0"/>
                    </a:moveTo>
                    <a:lnTo>
                      <a:pt x="20012" y="0"/>
                    </a:lnTo>
                    <a:lnTo>
                      <a:pt x="20370" y="21"/>
                    </a:lnTo>
                    <a:lnTo>
                      <a:pt x="20699" y="116"/>
                    </a:lnTo>
                    <a:lnTo>
                      <a:pt x="20999" y="252"/>
                    </a:lnTo>
                    <a:lnTo>
                      <a:pt x="21257" y="431"/>
                    </a:lnTo>
                    <a:lnTo>
                      <a:pt x="21443" y="641"/>
                    </a:lnTo>
                    <a:lnTo>
                      <a:pt x="21557" y="883"/>
                    </a:lnTo>
                    <a:lnTo>
                      <a:pt x="21600" y="1167"/>
                    </a:lnTo>
                    <a:lnTo>
                      <a:pt x="21557" y="1429"/>
                    </a:lnTo>
                    <a:lnTo>
                      <a:pt x="21443" y="1671"/>
                    </a:lnTo>
                    <a:lnTo>
                      <a:pt x="21257" y="1881"/>
                    </a:lnTo>
                    <a:lnTo>
                      <a:pt x="20999" y="2060"/>
                    </a:lnTo>
                    <a:lnTo>
                      <a:pt x="20699" y="2207"/>
                    </a:lnTo>
                    <a:lnTo>
                      <a:pt x="20370" y="2291"/>
                    </a:lnTo>
                    <a:lnTo>
                      <a:pt x="20012" y="2333"/>
                    </a:lnTo>
                    <a:lnTo>
                      <a:pt x="12374" y="2333"/>
                    </a:lnTo>
                    <a:lnTo>
                      <a:pt x="12374" y="20433"/>
                    </a:lnTo>
                    <a:lnTo>
                      <a:pt x="12345" y="20696"/>
                    </a:lnTo>
                    <a:lnTo>
                      <a:pt x="12216" y="20948"/>
                    </a:lnTo>
                    <a:lnTo>
                      <a:pt x="12030" y="21169"/>
                    </a:lnTo>
                    <a:lnTo>
                      <a:pt x="11787" y="21348"/>
                    </a:lnTo>
                    <a:lnTo>
                      <a:pt x="11501" y="21474"/>
                    </a:lnTo>
                    <a:lnTo>
                      <a:pt x="11158" y="21579"/>
                    </a:lnTo>
                    <a:lnTo>
                      <a:pt x="10800" y="21600"/>
                    </a:lnTo>
                    <a:lnTo>
                      <a:pt x="10428" y="21579"/>
                    </a:lnTo>
                    <a:lnTo>
                      <a:pt x="10113" y="21474"/>
                    </a:lnTo>
                    <a:lnTo>
                      <a:pt x="9813" y="21348"/>
                    </a:lnTo>
                    <a:lnTo>
                      <a:pt x="9570" y="21169"/>
                    </a:lnTo>
                    <a:lnTo>
                      <a:pt x="9370" y="20948"/>
                    </a:lnTo>
                    <a:lnTo>
                      <a:pt x="9255" y="20696"/>
                    </a:lnTo>
                    <a:lnTo>
                      <a:pt x="9212" y="20433"/>
                    </a:lnTo>
                    <a:lnTo>
                      <a:pt x="9212" y="2333"/>
                    </a:lnTo>
                    <a:lnTo>
                      <a:pt x="1588" y="2333"/>
                    </a:lnTo>
                    <a:lnTo>
                      <a:pt x="1216" y="2291"/>
                    </a:lnTo>
                    <a:lnTo>
                      <a:pt x="887" y="2207"/>
                    </a:lnTo>
                    <a:lnTo>
                      <a:pt x="586" y="2060"/>
                    </a:lnTo>
                    <a:lnTo>
                      <a:pt x="343" y="1881"/>
                    </a:lnTo>
                    <a:lnTo>
                      <a:pt x="172" y="1671"/>
                    </a:lnTo>
                    <a:lnTo>
                      <a:pt x="43" y="1429"/>
                    </a:lnTo>
                    <a:lnTo>
                      <a:pt x="0" y="1167"/>
                    </a:lnTo>
                    <a:lnTo>
                      <a:pt x="43" y="883"/>
                    </a:lnTo>
                    <a:lnTo>
                      <a:pt x="172" y="641"/>
                    </a:lnTo>
                    <a:lnTo>
                      <a:pt x="343" y="431"/>
                    </a:lnTo>
                    <a:lnTo>
                      <a:pt x="586" y="252"/>
                    </a:lnTo>
                    <a:lnTo>
                      <a:pt x="887" y="116"/>
                    </a:lnTo>
                    <a:lnTo>
                      <a:pt x="1216" y="21"/>
                    </a:lnTo>
                    <a:lnTo>
                      <a:pt x="15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defTabSz="457200">
                  <a:defRPr sz="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706" name="Group"/>
          <p:cNvGrpSpPr/>
          <p:nvPr/>
        </p:nvGrpSpPr>
        <p:grpSpPr>
          <a:xfrm>
            <a:off x="1864895" y="1468331"/>
            <a:ext cx="5205123" cy="2474043"/>
            <a:chOff x="-1" y="-1"/>
            <a:chExt cx="5205122" cy="2474041"/>
          </a:xfrm>
        </p:grpSpPr>
        <p:sp>
          <p:nvSpPr>
            <p:cNvPr id="703" name="TextBox 154"/>
            <p:cNvSpPr txBox="1"/>
            <p:nvPr/>
          </p:nvSpPr>
          <p:spPr>
            <a:xfrm>
              <a:off x="-1" y="1949475"/>
              <a:ext cx="5205122" cy="524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2859" tIns="22859" rIns="22859" bIns="22859" numCol="1" anchor="t">
              <a:spAutoFit/>
            </a:bodyPr>
            <a:lstStyle/>
            <a:p>
              <a:pPr algn="ctr" defTabSz="457200">
                <a:lnSpc>
                  <a:spcPct val="60000"/>
                </a:lnSpc>
                <a:defRPr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rPr lang="es-419" dirty="0"/>
                <a:t>Reuniones del</a:t>
              </a:r>
            </a:p>
            <a:p>
              <a:pPr algn="ctr" defTabSz="457200">
                <a:lnSpc>
                  <a:spcPct val="60000"/>
                </a:lnSpc>
                <a:defRPr sz="2400">
                  <a:latin typeface="Avenir Medium"/>
                  <a:ea typeface="Avenir Medium"/>
                  <a:cs typeface="Avenir Medium"/>
                  <a:sym typeface="Avenir Medium"/>
                </a:defRPr>
              </a:pPr>
              <a:r>
                <a:rPr lang="es-419" dirty="0"/>
                <a:t>Nuevo arte de vivir</a:t>
              </a:r>
              <a:endParaRPr dirty="0"/>
            </a:p>
          </p:txBody>
        </p:sp>
        <p:sp>
          <p:nvSpPr>
            <p:cNvPr id="704" name="Oval 8"/>
            <p:cNvSpPr/>
            <p:nvPr/>
          </p:nvSpPr>
          <p:spPr>
            <a:xfrm>
              <a:off x="1534172" y="-1"/>
              <a:ext cx="1912135" cy="1907839"/>
            </a:xfrm>
            <a:prstGeom prst="ellipse">
              <a:avLst/>
            </a:prstGeom>
            <a:solidFill>
              <a:srgbClr val="A4834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457200">
                <a:defRPr sz="8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5" name="Freeform 1028"/>
            <p:cNvSpPr/>
            <p:nvPr/>
          </p:nvSpPr>
          <p:spPr>
            <a:xfrm>
              <a:off x="1970281" y="562282"/>
              <a:ext cx="1039914" cy="86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3" y="11666"/>
                  </a:moveTo>
                  <a:lnTo>
                    <a:pt x="12304" y="11666"/>
                  </a:lnTo>
                  <a:lnTo>
                    <a:pt x="12718" y="11701"/>
                  </a:lnTo>
                  <a:lnTo>
                    <a:pt x="13119" y="11773"/>
                  </a:lnTo>
                  <a:lnTo>
                    <a:pt x="13503" y="11888"/>
                  </a:lnTo>
                  <a:lnTo>
                    <a:pt x="13875" y="12053"/>
                  </a:lnTo>
                  <a:lnTo>
                    <a:pt x="14234" y="12255"/>
                  </a:lnTo>
                  <a:lnTo>
                    <a:pt x="14564" y="12499"/>
                  </a:lnTo>
                  <a:lnTo>
                    <a:pt x="14881" y="12772"/>
                  </a:lnTo>
                  <a:lnTo>
                    <a:pt x="15169" y="13088"/>
                  </a:lnTo>
                  <a:lnTo>
                    <a:pt x="15427" y="13425"/>
                  </a:lnTo>
                  <a:lnTo>
                    <a:pt x="15661" y="13799"/>
                  </a:lnTo>
                  <a:lnTo>
                    <a:pt x="15864" y="14201"/>
                  </a:lnTo>
                  <a:lnTo>
                    <a:pt x="16038" y="14618"/>
                  </a:lnTo>
                  <a:lnTo>
                    <a:pt x="16170" y="15063"/>
                  </a:lnTo>
                  <a:lnTo>
                    <a:pt x="16272" y="15523"/>
                  </a:lnTo>
                  <a:lnTo>
                    <a:pt x="16338" y="15997"/>
                  </a:lnTo>
                  <a:lnTo>
                    <a:pt x="16356" y="16500"/>
                  </a:lnTo>
                  <a:lnTo>
                    <a:pt x="16356" y="20400"/>
                  </a:lnTo>
                  <a:lnTo>
                    <a:pt x="16332" y="20400"/>
                  </a:lnTo>
                  <a:lnTo>
                    <a:pt x="16128" y="20530"/>
                  </a:lnTo>
                  <a:lnTo>
                    <a:pt x="16086" y="20551"/>
                  </a:lnTo>
                  <a:lnTo>
                    <a:pt x="16020" y="20587"/>
                  </a:lnTo>
                  <a:lnTo>
                    <a:pt x="15912" y="20637"/>
                  </a:lnTo>
                  <a:lnTo>
                    <a:pt x="15780" y="20709"/>
                  </a:lnTo>
                  <a:lnTo>
                    <a:pt x="15613" y="20781"/>
                  </a:lnTo>
                  <a:lnTo>
                    <a:pt x="15421" y="20867"/>
                  </a:lnTo>
                  <a:lnTo>
                    <a:pt x="15193" y="20954"/>
                  </a:lnTo>
                  <a:lnTo>
                    <a:pt x="14929" y="21040"/>
                  </a:lnTo>
                  <a:lnTo>
                    <a:pt x="14648" y="21133"/>
                  </a:lnTo>
                  <a:lnTo>
                    <a:pt x="14330" y="21226"/>
                  </a:lnTo>
                  <a:lnTo>
                    <a:pt x="13976" y="21305"/>
                  </a:lnTo>
                  <a:lnTo>
                    <a:pt x="13605" y="21385"/>
                  </a:lnTo>
                  <a:lnTo>
                    <a:pt x="13197" y="21456"/>
                  </a:lnTo>
                  <a:lnTo>
                    <a:pt x="12766" y="21521"/>
                  </a:lnTo>
                  <a:lnTo>
                    <a:pt x="12310" y="21564"/>
                  </a:lnTo>
                  <a:lnTo>
                    <a:pt x="11819" y="21593"/>
                  </a:lnTo>
                  <a:lnTo>
                    <a:pt x="11309" y="21600"/>
                  </a:lnTo>
                  <a:lnTo>
                    <a:pt x="10836" y="21593"/>
                  </a:lnTo>
                  <a:lnTo>
                    <a:pt x="10350" y="21571"/>
                  </a:lnTo>
                  <a:lnTo>
                    <a:pt x="9847" y="21521"/>
                  </a:lnTo>
                  <a:lnTo>
                    <a:pt x="9326" y="21456"/>
                  </a:lnTo>
                  <a:lnTo>
                    <a:pt x="8780" y="21370"/>
                  </a:lnTo>
                  <a:lnTo>
                    <a:pt x="8217" y="21262"/>
                  </a:lnTo>
                  <a:lnTo>
                    <a:pt x="7636" y="21126"/>
                  </a:lnTo>
                  <a:lnTo>
                    <a:pt x="7042" y="20961"/>
                  </a:lnTo>
                  <a:lnTo>
                    <a:pt x="6425" y="20774"/>
                  </a:lnTo>
                  <a:lnTo>
                    <a:pt x="5796" y="20544"/>
                  </a:lnTo>
                  <a:lnTo>
                    <a:pt x="5568" y="20465"/>
                  </a:lnTo>
                  <a:lnTo>
                    <a:pt x="5556" y="20400"/>
                  </a:lnTo>
                  <a:lnTo>
                    <a:pt x="5556" y="16500"/>
                  </a:lnTo>
                  <a:lnTo>
                    <a:pt x="5580" y="15997"/>
                  </a:lnTo>
                  <a:lnTo>
                    <a:pt x="5640" y="15523"/>
                  </a:lnTo>
                  <a:lnTo>
                    <a:pt x="5742" y="15063"/>
                  </a:lnTo>
                  <a:lnTo>
                    <a:pt x="5879" y="14618"/>
                  </a:lnTo>
                  <a:lnTo>
                    <a:pt x="6047" y="14201"/>
                  </a:lnTo>
                  <a:lnTo>
                    <a:pt x="6251" y="13799"/>
                  </a:lnTo>
                  <a:lnTo>
                    <a:pt x="6485" y="13425"/>
                  </a:lnTo>
                  <a:lnTo>
                    <a:pt x="6749" y="13088"/>
                  </a:lnTo>
                  <a:lnTo>
                    <a:pt x="7036" y="12772"/>
                  </a:lnTo>
                  <a:lnTo>
                    <a:pt x="7348" y="12499"/>
                  </a:lnTo>
                  <a:lnTo>
                    <a:pt x="7683" y="12255"/>
                  </a:lnTo>
                  <a:lnTo>
                    <a:pt x="8037" y="12053"/>
                  </a:lnTo>
                  <a:lnTo>
                    <a:pt x="8409" y="11888"/>
                  </a:lnTo>
                  <a:lnTo>
                    <a:pt x="8798" y="11773"/>
                  </a:lnTo>
                  <a:lnTo>
                    <a:pt x="9200" y="11701"/>
                  </a:lnTo>
                  <a:lnTo>
                    <a:pt x="9613" y="11666"/>
                  </a:lnTo>
                  <a:close/>
                  <a:moveTo>
                    <a:pt x="14881" y="7787"/>
                  </a:moveTo>
                  <a:lnTo>
                    <a:pt x="17543" y="7787"/>
                  </a:lnTo>
                  <a:lnTo>
                    <a:pt x="17956" y="7808"/>
                  </a:lnTo>
                  <a:lnTo>
                    <a:pt x="18358" y="7880"/>
                  </a:lnTo>
                  <a:lnTo>
                    <a:pt x="18747" y="8002"/>
                  </a:lnTo>
                  <a:lnTo>
                    <a:pt x="19119" y="8167"/>
                  </a:lnTo>
                  <a:lnTo>
                    <a:pt x="19472" y="8368"/>
                  </a:lnTo>
                  <a:lnTo>
                    <a:pt x="19808" y="8606"/>
                  </a:lnTo>
                  <a:lnTo>
                    <a:pt x="20120" y="8886"/>
                  </a:lnTo>
                  <a:lnTo>
                    <a:pt x="20407" y="9202"/>
                  </a:lnTo>
                  <a:lnTo>
                    <a:pt x="20671" y="9539"/>
                  </a:lnTo>
                  <a:lnTo>
                    <a:pt x="20905" y="9913"/>
                  </a:lnTo>
                  <a:lnTo>
                    <a:pt x="21109" y="10315"/>
                  </a:lnTo>
                  <a:lnTo>
                    <a:pt x="21276" y="10732"/>
                  </a:lnTo>
                  <a:lnTo>
                    <a:pt x="21414" y="11170"/>
                  </a:lnTo>
                  <a:lnTo>
                    <a:pt x="21516" y="11637"/>
                  </a:lnTo>
                  <a:lnTo>
                    <a:pt x="21576" y="12111"/>
                  </a:lnTo>
                  <a:lnTo>
                    <a:pt x="21600" y="12607"/>
                  </a:lnTo>
                  <a:lnTo>
                    <a:pt x="21600" y="16514"/>
                  </a:lnTo>
                  <a:lnTo>
                    <a:pt x="21576" y="16514"/>
                  </a:lnTo>
                  <a:lnTo>
                    <a:pt x="21360" y="16636"/>
                  </a:lnTo>
                  <a:lnTo>
                    <a:pt x="21330" y="16665"/>
                  </a:lnTo>
                  <a:lnTo>
                    <a:pt x="21264" y="16701"/>
                  </a:lnTo>
                  <a:lnTo>
                    <a:pt x="21162" y="16751"/>
                  </a:lnTo>
                  <a:lnTo>
                    <a:pt x="21031" y="16823"/>
                  </a:lnTo>
                  <a:lnTo>
                    <a:pt x="20863" y="16888"/>
                  </a:lnTo>
                  <a:lnTo>
                    <a:pt x="20671" y="16974"/>
                  </a:lnTo>
                  <a:lnTo>
                    <a:pt x="20449" y="17067"/>
                  </a:lnTo>
                  <a:lnTo>
                    <a:pt x="20186" y="17154"/>
                  </a:lnTo>
                  <a:lnTo>
                    <a:pt x="19904" y="17247"/>
                  </a:lnTo>
                  <a:lnTo>
                    <a:pt x="19592" y="17333"/>
                  </a:lnTo>
                  <a:lnTo>
                    <a:pt x="19245" y="17419"/>
                  </a:lnTo>
                  <a:lnTo>
                    <a:pt x="18873" y="17498"/>
                  </a:lnTo>
                  <a:lnTo>
                    <a:pt x="18477" y="17570"/>
                  </a:lnTo>
                  <a:lnTo>
                    <a:pt x="18052" y="17628"/>
                  </a:lnTo>
                  <a:lnTo>
                    <a:pt x="17590" y="17671"/>
                  </a:lnTo>
                  <a:lnTo>
                    <a:pt x="17117" y="17707"/>
                  </a:lnTo>
                  <a:lnTo>
                    <a:pt x="17117" y="16500"/>
                  </a:lnTo>
                  <a:lnTo>
                    <a:pt x="17093" y="15990"/>
                  </a:lnTo>
                  <a:lnTo>
                    <a:pt x="17033" y="15487"/>
                  </a:lnTo>
                  <a:lnTo>
                    <a:pt x="16949" y="15006"/>
                  </a:lnTo>
                  <a:lnTo>
                    <a:pt x="16823" y="14532"/>
                  </a:lnTo>
                  <a:lnTo>
                    <a:pt x="16661" y="14079"/>
                  </a:lnTo>
                  <a:lnTo>
                    <a:pt x="16470" y="13655"/>
                  </a:lnTo>
                  <a:lnTo>
                    <a:pt x="16260" y="13246"/>
                  </a:lnTo>
                  <a:lnTo>
                    <a:pt x="16014" y="12858"/>
                  </a:lnTo>
                  <a:lnTo>
                    <a:pt x="15739" y="12506"/>
                  </a:lnTo>
                  <a:lnTo>
                    <a:pt x="15451" y="12176"/>
                  </a:lnTo>
                  <a:lnTo>
                    <a:pt x="15133" y="11874"/>
                  </a:lnTo>
                  <a:lnTo>
                    <a:pt x="14792" y="11608"/>
                  </a:lnTo>
                  <a:lnTo>
                    <a:pt x="14432" y="11378"/>
                  </a:lnTo>
                  <a:lnTo>
                    <a:pt x="14060" y="11177"/>
                  </a:lnTo>
                  <a:lnTo>
                    <a:pt x="13671" y="11019"/>
                  </a:lnTo>
                  <a:lnTo>
                    <a:pt x="13929" y="10696"/>
                  </a:lnTo>
                  <a:lnTo>
                    <a:pt x="14162" y="10344"/>
                  </a:lnTo>
                  <a:lnTo>
                    <a:pt x="14360" y="9963"/>
                  </a:lnTo>
                  <a:lnTo>
                    <a:pt x="14534" y="9568"/>
                  </a:lnTo>
                  <a:lnTo>
                    <a:pt x="14672" y="9151"/>
                  </a:lnTo>
                  <a:lnTo>
                    <a:pt x="14780" y="8713"/>
                  </a:lnTo>
                  <a:lnTo>
                    <a:pt x="14846" y="8254"/>
                  </a:lnTo>
                  <a:lnTo>
                    <a:pt x="14881" y="7787"/>
                  </a:lnTo>
                  <a:close/>
                  <a:moveTo>
                    <a:pt x="4057" y="7787"/>
                  </a:moveTo>
                  <a:lnTo>
                    <a:pt x="6743" y="7787"/>
                  </a:lnTo>
                  <a:lnTo>
                    <a:pt x="7042" y="7801"/>
                  </a:lnTo>
                  <a:lnTo>
                    <a:pt x="7072" y="8268"/>
                  </a:lnTo>
                  <a:lnTo>
                    <a:pt x="7138" y="8720"/>
                  </a:lnTo>
                  <a:lnTo>
                    <a:pt x="7246" y="9159"/>
                  </a:lnTo>
                  <a:lnTo>
                    <a:pt x="7384" y="9575"/>
                  </a:lnTo>
                  <a:lnTo>
                    <a:pt x="7558" y="9970"/>
                  </a:lnTo>
                  <a:lnTo>
                    <a:pt x="7755" y="10351"/>
                  </a:lnTo>
                  <a:lnTo>
                    <a:pt x="7989" y="10696"/>
                  </a:lnTo>
                  <a:lnTo>
                    <a:pt x="8241" y="11019"/>
                  </a:lnTo>
                  <a:lnTo>
                    <a:pt x="7857" y="11177"/>
                  </a:lnTo>
                  <a:lnTo>
                    <a:pt x="7480" y="11378"/>
                  </a:lnTo>
                  <a:lnTo>
                    <a:pt x="7120" y="11608"/>
                  </a:lnTo>
                  <a:lnTo>
                    <a:pt x="6790" y="11874"/>
                  </a:lnTo>
                  <a:lnTo>
                    <a:pt x="6473" y="12176"/>
                  </a:lnTo>
                  <a:lnTo>
                    <a:pt x="6173" y="12506"/>
                  </a:lnTo>
                  <a:lnTo>
                    <a:pt x="5903" y="12858"/>
                  </a:lnTo>
                  <a:lnTo>
                    <a:pt x="5664" y="13246"/>
                  </a:lnTo>
                  <a:lnTo>
                    <a:pt x="5442" y="13655"/>
                  </a:lnTo>
                  <a:lnTo>
                    <a:pt x="5256" y="14079"/>
                  </a:lnTo>
                  <a:lnTo>
                    <a:pt x="5094" y="14532"/>
                  </a:lnTo>
                  <a:lnTo>
                    <a:pt x="4968" y="15006"/>
                  </a:lnTo>
                  <a:lnTo>
                    <a:pt x="4879" y="15487"/>
                  </a:lnTo>
                  <a:lnTo>
                    <a:pt x="4825" y="15990"/>
                  </a:lnTo>
                  <a:lnTo>
                    <a:pt x="4807" y="16500"/>
                  </a:lnTo>
                  <a:lnTo>
                    <a:pt x="4807" y="17678"/>
                  </a:lnTo>
                  <a:lnTo>
                    <a:pt x="4291" y="17635"/>
                  </a:lnTo>
                  <a:lnTo>
                    <a:pt x="3770" y="17570"/>
                  </a:lnTo>
                  <a:lnTo>
                    <a:pt x="3224" y="17484"/>
                  </a:lnTo>
                  <a:lnTo>
                    <a:pt x="2661" y="17369"/>
                  </a:lnTo>
                  <a:lnTo>
                    <a:pt x="2086" y="17240"/>
                  </a:lnTo>
                  <a:lnTo>
                    <a:pt x="1486" y="17075"/>
                  </a:lnTo>
                  <a:lnTo>
                    <a:pt x="869" y="16881"/>
                  </a:lnTo>
                  <a:lnTo>
                    <a:pt x="234" y="16665"/>
                  </a:lnTo>
                  <a:lnTo>
                    <a:pt x="6" y="16572"/>
                  </a:lnTo>
                  <a:lnTo>
                    <a:pt x="0" y="16514"/>
                  </a:lnTo>
                  <a:lnTo>
                    <a:pt x="0" y="12607"/>
                  </a:lnTo>
                  <a:lnTo>
                    <a:pt x="18" y="12111"/>
                  </a:lnTo>
                  <a:lnTo>
                    <a:pt x="78" y="11637"/>
                  </a:lnTo>
                  <a:lnTo>
                    <a:pt x="186" y="11170"/>
                  </a:lnTo>
                  <a:lnTo>
                    <a:pt x="318" y="10732"/>
                  </a:lnTo>
                  <a:lnTo>
                    <a:pt x="491" y="10315"/>
                  </a:lnTo>
                  <a:lnTo>
                    <a:pt x="689" y="9913"/>
                  </a:lnTo>
                  <a:lnTo>
                    <a:pt x="929" y="9539"/>
                  </a:lnTo>
                  <a:lnTo>
                    <a:pt x="1187" y="9202"/>
                  </a:lnTo>
                  <a:lnTo>
                    <a:pt x="1480" y="8886"/>
                  </a:lnTo>
                  <a:lnTo>
                    <a:pt x="1792" y="8606"/>
                  </a:lnTo>
                  <a:lnTo>
                    <a:pt x="2122" y="8368"/>
                  </a:lnTo>
                  <a:lnTo>
                    <a:pt x="2475" y="8167"/>
                  </a:lnTo>
                  <a:lnTo>
                    <a:pt x="2853" y="8002"/>
                  </a:lnTo>
                  <a:lnTo>
                    <a:pt x="3236" y="7880"/>
                  </a:lnTo>
                  <a:lnTo>
                    <a:pt x="3644" y="7808"/>
                  </a:lnTo>
                  <a:lnTo>
                    <a:pt x="4057" y="7787"/>
                  </a:lnTo>
                  <a:close/>
                  <a:moveTo>
                    <a:pt x="10956" y="3886"/>
                  </a:moveTo>
                  <a:lnTo>
                    <a:pt x="11303" y="3908"/>
                  </a:lnTo>
                  <a:lnTo>
                    <a:pt x="11639" y="3972"/>
                  </a:lnTo>
                  <a:lnTo>
                    <a:pt x="11957" y="4080"/>
                  </a:lnTo>
                  <a:lnTo>
                    <a:pt x="12262" y="4224"/>
                  </a:lnTo>
                  <a:lnTo>
                    <a:pt x="12556" y="4403"/>
                  </a:lnTo>
                  <a:lnTo>
                    <a:pt x="12826" y="4612"/>
                  </a:lnTo>
                  <a:lnTo>
                    <a:pt x="13077" y="4856"/>
                  </a:lnTo>
                  <a:lnTo>
                    <a:pt x="13311" y="5129"/>
                  </a:lnTo>
                  <a:lnTo>
                    <a:pt x="13509" y="5431"/>
                  </a:lnTo>
                  <a:lnTo>
                    <a:pt x="13689" y="5754"/>
                  </a:lnTo>
                  <a:lnTo>
                    <a:pt x="13845" y="6091"/>
                  </a:lnTo>
                  <a:lnTo>
                    <a:pt x="13964" y="6465"/>
                  </a:lnTo>
                  <a:lnTo>
                    <a:pt x="14054" y="6838"/>
                  </a:lnTo>
                  <a:lnTo>
                    <a:pt x="14108" y="7241"/>
                  </a:lnTo>
                  <a:lnTo>
                    <a:pt x="14126" y="7650"/>
                  </a:lnTo>
                  <a:lnTo>
                    <a:pt x="14108" y="8067"/>
                  </a:lnTo>
                  <a:lnTo>
                    <a:pt x="14054" y="8455"/>
                  </a:lnTo>
                  <a:lnTo>
                    <a:pt x="13964" y="8835"/>
                  </a:lnTo>
                  <a:lnTo>
                    <a:pt x="13845" y="9209"/>
                  </a:lnTo>
                  <a:lnTo>
                    <a:pt x="13689" y="9554"/>
                  </a:lnTo>
                  <a:lnTo>
                    <a:pt x="13509" y="9870"/>
                  </a:lnTo>
                  <a:lnTo>
                    <a:pt x="13311" y="10171"/>
                  </a:lnTo>
                  <a:lnTo>
                    <a:pt x="13077" y="10444"/>
                  </a:lnTo>
                  <a:lnTo>
                    <a:pt x="12826" y="10689"/>
                  </a:lnTo>
                  <a:lnTo>
                    <a:pt x="12556" y="10904"/>
                  </a:lnTo>
                  <a:lnTo>
                    <a:pt x="12262" y="11077"/>
                  </a:lnTo>
                  <a:lnTo>
                    <a:pt x="11957" y="11227"/>
                  </a:lnTo>
                  <a:lnTo>
                    <a:pt x="11639" y="11328"/>
                  </a:lnTo>
                  <a:lnTo>
                    <a:pt x="11303" y="11393"/>
                  </a:lnTo>
                  <a:lnTo>
                    <a:pt x="10956" y="11414"/>
                  </a:lnTo>
                  <a:lnTo>
                    <a:pt x="10614" y="11393"/>
                  </a:lnTo>
                  <a:lnTo>
                    <a:pt x="10279" y="11328"/>
                  </a:lnTo>
                  <a:lnTo>
                    <a:pt x="9955" y="11227"/>
                  </a:lnTo>
                  <a:lnTo>
                    <a:pt x="9649" y="11077"/>
                  </a:lnTo>
                  <a:lnTo>
                    <a:pt x="9356" y="10904"/>
                  </a:lnTo>
                  <a:lnTo>
                    <a:pt x="9086" y="10689"/>
                  </a:lnTo>
                  <a:lnTo>
                    <a:pt x="8834" y="10444"/>
                  </a:lnTo>
                  <a:lnTo>
                    <a:pt x="8606" y="10171"/>
                  </a:lnTo>
                  <a:lnTo>
                    <a:pt x="8403" y="9877"/>
                  </a:lnTo>
                  <a:lnTo>
                    <a:pt x="8223" y="9554"/>
                  </a:lnTo>
                  <a:lnTo>
                    <a:pt x="8067" y="9209"/>
                  </a:lnTo>
                  <a:lnTo>
                    <a:pt x="7953" y="8843"/>
                  </a:lnTo>
                  <a:lnTo>
                    <a:pt x="7863" y="8455"/>
                  </a:lnTo>
                  <a:lnTo>
                    <a:pt x="7809" y="8067"/>
                  </a:lnTo>
                  <a:lnTo>
                    <a:pt x="7791" y="7650"/>
                  </a:lnTo>
                  <a:lnTo>
                    <a:pt x="7809" y="7241"/>
                  </a:lnTo>
                  <a:lnTo>
                    <a:pt x="7863" y="6838"/>
                  </a:lnTo>
                  <a:lnTo>
                    <a:pt x="7953" y="6465"/>
                  </a:lnTo>
                  <a:lnTo>
                    <a:pt x="8067" y="6099"/>
                  </a:lnTo>
                  <a:lnTo>
                    <a:pt x="8223" y="5754"/>
                  </a:lnTo>
                  <a:lnTo>
                    <a:pt x="8403" y="5431"/>
                  </a:lnTo>
                  <a:lnTo>
                    <a:pt x="8606" y="5129"/>
                  </a:lnTo>
                  <a:lnTo>
                    <a:pt x="8834" y="4856"/>
                  </a:lnTo>
                  <a:lnTo>
                    <a:pt x="9086" y="4612"/>
                  </a:lnTo>
                  <a:lnTo>
                    <a:pt x="9356" y="4403"/>
                  </a:lnTo>
                  <a:lnTo>
                    <a:pt x="9649" y="4224"/>
                  </a:lnTo>
                  <a:lnTo>
                    <a:pt x="9955" y="4080"/>
                  </a:lnTo>
                  <a:lnTo>
                    <a:pt x="10279" y="3972"/>
                  </a:lnTo>
                  <a:lnTo>
                    <a:pt x="10614" y="3908"/>
                  </a:lnTo>
                  <a:lnTo>
                    <a:pt x="10956" y="3886"/>
                  </a:lnTo>
                  <a:close/>
                  <a:moveTo>
                    <a:pt x="16200" y="0"/>
                  </a:moveTo>
                  <a:lnTo>
                    <a:pt x="16542" y="14"/>
                  </a:lnTo>
                  <a:lnTo>
                    <a:pt x="16877" y="86"/>
                  </a:lnTo>
                  <a:lnTo>
                    <a:pt x="17201" y="194"/>
                  </a:lnTo>
                  <a:lnTo>
                    <a:pt x="17507" y="330"/>
                  </a:lnTo>
                  <a:lnTo>
                    <a:pt x="17800" y="517"/>
                  </a:lnTo>
                  <a:lnTo>
                    <a:pt x="18070" y="726"/>
                  </a:lnTo>
                  <a:lnTo>
                    <a:pt x="18322" y="970"/>
                  </a:lnTo>
                  <a:lnTo>
                    <a:pt x="18549" y="1243"/>
                  </a:lnTo>
                  <a:lnTo>
                    <a:pt x="18753" y="1537"/>
                  </a:lnTo>
                  <a:lnTo>
                    <a:pt x="18933" y="1860"/>
                  </a:lnTo>
                  <a:lnTo>
                    <a:pt x="19089" y="2212"/>
                  </a:lnTo>
                  <a:lnTo>
                    <a:pt x="19203" y="2572"/>
                  </a:lnTo>
                  <a:lnTo>
                    <a:pt x="19293" y="2952"/>
                  </a:lnTo>
                  <a:lnTo>
                    <a:pt x="19347" y="3355"/>
                  </a:lnTo>
                  <a:lnTo>
                    <a:pt x="19364" y="3764"/>
                  </a:lnTo>
                  <a:lnTo>
                    <a:pt x="19347" y="4173"/>
                  </a:lnTo>
                  <a:lnTo>
                    <a:pt x="19293" y="4569"/>
                  </a:lnTo>
                  <a:lnTo>
                    <a:pt x="19203" y="4956"/>
                  </a:lnTo>
                  <a:lnTo>
                    <a:pt x="19089" y="5316"/>
                  </a:lnTo>
                  <a:lnTo>
                    <a:pt x="18933" y="5668"/>
                  </a:lnTo>
                  <a:lnTo>
                    <a:pt x="18753" y="5991"/>
                  </a:lnTo>
                  <a:lnTo>
                    <a:pt x="18549" y="6293"/>
                  </a:lnTo>
                  <a:lnTo>
                    <a:pt x="18322" y="6558"/>
                  </a:lnTo>
                  <a:lnTo>
                    <a:pt x="18070" y="6803"/>
                  </a:lnTo>
                  <a:lnTo>
                    <a:pt x="17800" y="7018"/>
                  </a:lnTo>
                  <a:lnTo>
                    <a:pt x="17507" y="7198"/>
                  </a:lnTo>
                  <a:lnTo>
                    <a:pt x="17201" y="7341"/>
                  </a:lnTo>
                  <a:lnTo>
                    <a:pt x="16877" y="7442"/>
                  </a:lnTo>
                  <a:lnTo>
                    <a:pt x="16542" y="7506"/>
                  </a:lnTo>
                  <a:lnTo>
                    <a:pt x="16200" y="7528"/>
                  </a:lnTo>
                  <a:lnTo>
                    <a:pt x="15846" y="7506"/>
                  </a:lnTo>
                  <a:lnTo>
                    <a:pt x="15505" y="7435"/>
                  </a:lnTo>
                  <a:lnTo>
                    <a:pt x="15169" y="7320"/>
                  </a:lnTo>
                  <a:lnTo>
                    <a:pt x="14857" y="7176"/>
                  </a:lnTo>
                  <a:lnTo>
                    <a:pt x="14804" y="6738"/>
                  </a:lnTo>
                  <a:lnTo>
                    <a:pt x="14720" y="6321"/>
                  </a:lnTo>
                  <a:lnTo>
                    <a:pt x="14600" y="5919"/>
                  </a:lnTo>
                  <a:lnTo>
                    <a:pt x="14450" y="5531"/>
                  </a:lnTo>
                  <a:lnTo>
                    <a:pt x="14276" y="5172"/>
                  </a:lnTo>
                  <a:lnTo>
                    <a:pt x="14066" y="4827"/>
                  </a:lnTo>
                  <a:lnTo>
                    <a:pt x="13845" y="4504"/>
                  </a:lnTo>
                  <a:lnTo>
                    <a:pt x="13599" y="4217"/>
                  </a:lnTo>
                  <a:lnTo>
                    <a:pt x="13323" y="3944"/>
                  </a:lnTo>
                  <a:lnTo>
                    <a:pt x="13036" y="3707"/>
                  </a:lnTo>
                  <a:lnTo>
                    <a:pt x="13059" y="3276"/>
                  </a:lnTo>
                  <a:lnTo>
                    <a:pt x="13125" y="2859"/>
                  </a:lnTo>
                  <a:lnTo>
                    <a:pt x="13233" y="2457"/>
                  </a:lnTo>
                  <a:lnTo>
                    <a:pt x="13371" y="2076"/>
                  </a:lnTo>
                  <a:lnTo>
                    <a:pt x="13545" y="1717"/>
                  </a:lnTo>
                  <a:lnTo>
                    <a:pt x="13743" y="1379"/>
                  </a:lnTo>
                  <a:lnTo>
                    <a:pt x="13976" y="1085"/>
                  </a:lnTo>
                  <a:lnTo>
                    <a:pt x="14234" y="812"/>
                  </a:lnTo>
                  <a:lnTo>
                    <a:pt x="14516" y="575"/>
                  </a:lnTo>
                  <a:lnTo>
                    <a:pt x="14822" y="374"/>
                  </a:lnTo>
                  <a:lnTo>
                    <a:pt x="15139" y="215"/>
                  </a:lnTo>
                  <a:lnTo>
                    <a:pt x="15475" y="93"/>
                  </a:lnTo>
                  <a:lnTo>
                    <a:pt x="15834" y="29"/>
                  </a:lnTo>
                  <a:lnTo>
                    <a:pt x="16200" y="0"/>
                  </a:lnTo>
                  <a:close/>
                  <a:moveTo>
                    <a:pt x="5400" y="0"/>
                  </a:moveTo>
                  <a:lnTo>
                    <a:pt x="5748" y="14"/>
                  </a:lnTo>
                  <a:lnTo>
                    <a:pt x="6077" y="86"/>
                  </a:lnTo>
                  <a:lnTo>
                    <a:pt x="6407" y="194"/>
                  </a:lnTo>
                  <a:lnTo>
                    <a:pt x="6707" y="330"/>
                  </a:lnTo>
                  <a:lnTo>
                    <a:pt x="7000" y="517"/>
                  </a:lnTo>
                  <a:lnTo>
                    <a:pt x="7276" y="726"/>
                  </a:lnTo>
                  <a:lnTo>
                    <a:pt x="7528" y="970"/>
                  </a:lnTo>
                  <a:lnTo>
                    <a:pt x="7749" y="1243"/>
                  </a:lnTo>
                  <a:lnTo>
                    <a:pt x="7959" y="1537"/>
                  </a:lnTo>
                  <a:lnTo>
                    <a:pt x="8139" y="1860"/>
                  </a:lnTo>
                  <a:lnTo>
                    <a:pt x="8289" y="2212"/>
                  </a:lnTo>
                  <a:lnTo>
                    <a:pt x="8409" y="2572"/>
                  </a:lnTo>
                  <a:lnTo>
                    <a:pt x="8493" y="2959"/>
                  </a:lnTo>
                  <a:lnTo>
                    <a:pt x="8547" y="3355"/>
                  </a:lnTo>
                  <a:lnTo>
                    <a:pt x="8564" y="3764"/>
                  </a:lnTo>
                  <a:lnTo>
                    <a:pt x="8564" y="3865"/>
                  </a:lnTo>
                  <a:lnTo>
                    <a:pt x="8558" y="3980"/>
                  </a:lnTo>
                  <a:lnTo>
                    <a:pt x="8283" y="4260"/>
                  </a:lnTo>
                  <a:lnTo>
                    <a:pt x="8025" y="4569"/>
                  </a:lnTo>
                  <a:lnTo>
                    <a:pt x="7791" y="4913"/>
                  </a:lnTo>
                  <a:lnTo>
                    <a:pt x="7594" y="5280"/>
                  </a:lnTo>
                  <a:lnTo>
                    <a:pt x="7414" y="5668"/>
                  </a:lnTo>
                  <a:lnTo>
                    <a:pt x="7276" y="6077"/>
                  </a:lnTo>
                  <a:lnTo>
                    <a:pt x="7162" y="6501"/>
                  </a:lnTo>
                  <a:lnTo>
                    <a:pt x="7090" y="6946"/>
                  </a:lnTo>
                  <a:lnTo>
                    <a:pt x="6832" y="7119"/>
                  </a:lnTo>
                  <a:lnTo>
                    <a:pt x="6569" y="7262"/>
                  </a:lnTo>
                  <a:lnTo>
                    <a:pt x="6293" y="7377"/>
                  </a:lnTo>
                  <a:lnTo>
                    <a:pt x="6005" y="7456"/>
                  </a:lnTo>
                  <a:lnTo>
                    <a:pt x="5706" y="7514"/>
                  </a:lnTo>
                  <a:lnTo>
                    <a:pt x="5400" y="7528"/>
                  </a:lnTo>
                  <a:lnTo>
                    <a:pt x="5058" y="7506"/>
                  </a:lnTo>
                  <a:lnTo>
                    <a:pt x="4717" y="7442"/>
                  </a:lnTo>
                  <a:lnTo>
                    <a:pt x="4399" y="7341"/>
                  </a:lnTo>
                  <a:lnTo>
                    <a:pt x="4093" y="7198"/>
                  </a:lnTo>
                  <a:lnTo>
                    <a:pt x="3800" y="7018"/>
                  </a:lnTo>
                  <a:lnTo>
                    <a:pt x="3530" y="6803"/>
                  </a:lnTo>
                  <a:lnTo>
                    <a:pt x="3278" y="6558"/>
                  </a:lnTo>
                  <a:lnTo>
                    <a:pt x="3045" y="6293"/>
                  </a:lnTo>
                  <a:lnTo>
                    <a:pt x="2841" y="5991"/>
                  </a:lnTo>
                  <a:lnTo>
                    <a:pt x="2667" y="5668"/>
                  </a:lnTo>
                  <a:lnTo>
                    <a:pt x="2517" y="5316"/>
                  </a:lnTo>
                  <a:lnTo>
                    <a:pt x="2397" y="4956"/>
                  </a:lnTo>
                  <a:lnTo>
                    <a:pt x="2301" y="4569"/>
                  </a:lnTo>
                  <a:lnTo>
                    <a:pt x="2248" y="4173"/>
                  </a:lnTo>
                  <a:lnTo>
                    <a:pt x="2230" y="3764"/>
                  </a:lnTo>
                  <a:lnTo>
                    <a:pt x="2248" y="3355"/>
                  </a:lnTo>
                  <a:lnTo>
                    <a:pt x="2301" y="2959"/>
                  </a:lnTo>
                  <a:lnTo>
                    <a:pt x="2397" y="2572"/>
                  </a:lnTo>
                  <a:lnTo>
                    <a:pt x="2517" y="2212"/>
                  </a:lnTo>
                  <a:lnTo>
                    <a:pt x="2667" y="1860"/>
                  </a:lnTo>
                  <a:lnTo>
                    <a:pt x="2841" y="1537"/>
                  </a:lnTo>
                  <a:lnTo>
                    <a:pt x="3045" y="1243"/>
                  </a:lnTo>
                  <a:lnTo>
                    <a:pt x="3278" y="970"/>
                  </a:lnTo>
                  <a:lnTo>
                    <a:pt x="3530" y="726"/>
                  </a:lnTo>
                  <a:lnTo>
                    <a:pt x="3800" y="517"/>
                  </a:lnTo>
                  <a:lnTo>
                    <a:pt x="4093" y="330"/>
                  </a:lnTo>
                  <a:lnTo>
                    <a:pt x="4399" y="194"/>
                  </a:lnTo>
                  <a:lnTo>
                    <a:pt x="4717" y="86"/>
                  </a:lnTo>
                  <a:lnTo>
                    <a:pt x="5058" y="14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800"/>
              </a:pPr>
              <a:endParaRPr/>
            </a:p>
          </p:txBody>
        </p:sp>
      </p:grpSp>
      <p:sp>
        <p:nvSpPr>
          <p:cNvPr id="708" name="TextBox 15"/>
          <p:cNvSpPr txBox="1"/>
          <p:nvPr/>
        </p:nvSpPr>
        <p:spPr>
          <a:xfrm>
            <a:off x="321218" y="446881"/>
            <a:ext cx="11549564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>
            <a:lvl1pPr algn="ctr" defTabSz="609600">
              <a:defRPr sz="2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s-MX" b="1" dirty="0"/>
              <a:t>DESARROLLANDO TU LISTA PARA COMPLETAR 4X4</a:t>
            </a:r>
            <a:endParaRPr lang="es-MX" dirty="0"/>
          </a:p>
        </p:txBody>
      </p:sp>
      <p:sp>
        <p:nvSpPr>
          <p:cNvPr id="709" name="TextBox 15"/>
          <p:cNvSpPr txBox="1"/>
          <p:nvPr/>
        </p:nvSpPr>
        <p:spPr>
          <a:xfrm>
            <a:off x="6085176" y="1418149"/>
            <a:ext cx="11549564" cy="155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/>
          <a:p>
            <a:pPr defTabSz="304800">
              <a:lnSpc>
                <a:spcPct val="80000"/>
              </a:lnSpc>
              <a:spcBef>
                <a:spcPts val="800"/>
              </a:spcBef>
              <a:defRPr sz="2200" i="1">
                <a:solidFill>
                  <a:srgbClr val="252525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rPr lang="es-419" dirty="0"/>
              <a:t>¿Quién</a:t>
            </a:r>
            <a:r>
              <a:rPr dirty="0"/>
              <a:t>?</a:t>
            </a:r>
          </a:p>
          <a:p>
            <a:pPr defTabSz="304800">
              <a:lnSpc>
                <a:spcPct val="80000"/>
              </a:lnSpc>
              <a:spcBef>
                <a:spcPts val="800"/>
              </a:spcBef>
              <a:defRPr i="1">
                <a:solidFill>
                  <a:srgbClr val="25252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lang="es-MX" i="1" dirty="0">
                <a:sym typeface="Avenir Medium"/>
              </a:rPr>
              <a:t>§ ¿Quién está generando solo un ingreso?</a:t>
            </a:r>
            <a:br>
              <a:rPr lang="es-MX" i="1" dirty="0">
                <a:sym typeface="Avenir Medium"/>
              </a:rPr>
            </a:br>
            <a:r>
              <a:rPr lang="es-MX" i="1" dirty="0">
                <a:sym typeface="Avenir Medium"/>
              </a:rPr>
              <a:t>§ ¿Quién quiere tener más tiempo con su familia?</a:t>
            </a:r>
            <a:br>
              <a:rPr lang="es-MX" i="1" dirty="0">
                <a:sym typeface="Avenir Medium"/>
              </a:rPr>
            </a:br>
            <a:r>
              <a:rPr lang="es-MX" i="1" dirty="0">
                <a:sym typeface="Avenir Medium"/>
              </a:rPr>
              <a:t>§ ¿Quién quiere ahorrar y hacer crecer su dinero?</a:t>
            </a:r>
            <a:br>
              <a:rPr lang="es-MX" i="1" dirty="0">
                <a:sym typeface="Avenir Medium"/>
              </a:rPr>
            </a:br>
            <a:r>
              <a:rPr lang="es-MX" i="1" dirty="0">
                <a:sym typeface="Avenir Medium"/>
              </a:rPr>
              <a:t>§ ¿Quién quiere incrementar sus ingresos 5x o 10x?</a:t>
            </a:r>
            <a:br>
              <a:rPr lang="es-MX" i="1" dirty="0">
                <a:sym typeface="Avenir Medium"/>
              </a:rPr>
            </a:br>
            <a:r>
              <a:rPr lang="es-MX" i="1" dirty="0">
                <a:sym typeface="Avenir Medium"/>
              </a:rPr>
              <a:t>§ ¿Quién busca el crecimiento personal?</a:t>
            </a:r>
            <a:endParaRPr dirty="0">
              <a:latin typeface="Avenir Heavy"/>
              <a:ea typeface="Avenir Heavy"/>
              <a:cs typeface="Avenir Heavy"/>
              <a:sym typeface="Avenir Heavy"/>
            </a:endParaRPr>
          </a:p>
        </p:txBody>
      </p:sp>
      <p:sp>
        <p:nvSpPr>
          <p:cNvPr id="710" name="TextBox 15"/>
          <p:cNvSpPr txBox="1"/>
          <p:nvPr/>
        </p:nvSpPr>
        <p:spPr>
          <a:xfrm>
            <a:off x="905728" y="4579808"/>
            <a:ext cx="4467648" cy="111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>
            <a:lvl1pPr algn="ctr" defTabSz="304800">
              <a:lnSpc>
                <a:spcPct val="80000"/>
              </a:lnSpc>
              <a:spcBef>
                <a:spcPts val="800"/>
              </a:spcBef>
              <a:defRPr sz="2800" i="1">
                <a:solidFill>
                  <a:srgbClr val="252525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s-419" dirty="0"/>
              <a:t>¡</a:t>
            </a:r>
            <a:r>
              <a:rPr dirty="0"/>
              <a:t>Present</a:t>
            </a:r>
            <a:r>
              <a:rPr lang="es-419" dirty="0"/>
              <a:t>a</a:t>
            </a:r>
            <a:r>
              <a:rPr dirty="0"/>
              <a:t> </a:t>
            </a:r>
            <a:r>
              <a:rPr lang="es-419" dirty="0"/>
              <a:t>El nuevo arte de vivir en grupo y</a:t>
            </a:r>
            <a:r>
              <a:rPr dirty="0"/>
              <a:t> </a:t>
            </a:r>
            <a:r>
              <a:rPr lang="es-419" dirty="0"/>
              <a:t>da seguimiento 1 a 1!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" grpId="2" animBg="1" advAuto="0"/>
      <p:bldP spid="706" grpId="3" animBg="1" advAuto="0"/>
      <p:bldP spid="708" grpId="1" animBg="1" advAuto="0"/>
      <p:bldP spid="709" grpId="5" animBg="1" advAuto="0"/>
      <p:bldP spid="710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0550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Box 15"/>
          <p:cNvSpPr txBox="1"/>
          <p:nvPr/>
        </p:nvSpPr>
        <p:spPr>
          <a:xfrm>
            <a:off x="4691919" y="626147"/>
            <a:ext cx="5738586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>
            <a:lvl1pPr algn="ctr" defTabSz="609600">
              <a:defRPr sz="4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s-419" sz="3000" dirty="0"/>
              <a:t>EL NUEVO ARTE DE VIVIR</a:t>
            </a:r>
            <a:endParaRPr sz="3000" dirty="0"/>
          </a:p>
        </p:txBody>
      </p:sp>
      <p:pic>
        <p:nvPicPr>
          <p:cNvPr id="713" name="Screenshot 2025-08-07 at 9.37.43 PM.png" descr="Screenshot 2025-08-07 at 9.37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33" y="583727"/>
            <a:ext cx="3867580" cy="5424926"/>
          </a:xfrm>
          <a:prstGeom prst="rect">
            <a:avLst/>
          </a:prstGeom>
          <a:ln w="63500">
            <a:solidFill>
              <a:srgbClr val="FFFFFF"/>
            </a:solidFill>
          </a:ln>
        </p:spPr>
      </p:pic>
      <p:sp>
        <p:nvSpPr>
          <p:cNvPr id="714" name="TextBox 15"/>
          <p:cNvSpPr txBox="1"/>
          <p:nvPr/>
        </p:nvSpPr>
        <p:spPr>
          <a:xfrm>
            <a:off x="4977855" y="1437757"/>
            <a:ext cx="6109547" cy="4253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/>
          <a:p>
            <a:pPr defTabSz="304800">
              <a:lnSpc>
                <a:spcPct val="90000"/>
              </a:lnSpc>
              <a:spcBef>
                <a:spcPts val="800"/>
              </a:spcBef>
              <a:defRPr sz="2000">
                <a:solidFill>
                  <a:srgbClr val="0D0D0D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MX" sz="2000" dirty="0">
                <a:sym typeface="Avenir Book"/>
              </a:rPr>
              <a:t>Pide primero el tiempo. Luego envía un mensaje de texto para invitar con la tarjeta de invitación.</a:t>
            </a:r>
          </a:p>
          <a:p>
            <a:pPr defTabSz="304800">
              <a:lnSpc>
                <a:spcPct val="90000"/>
              </a:lnSpc>
              <a:spcBef>
                <a:spcPts val="800"/>
              </a:spcBef>
              <a:defRPr sz="2000">
                <a:solidFill>
                  <a:srgbClr val="0D0D0D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 dirty="0"/>
          </a:p>
          <a:p>
            <a:pPr defTabSz="304800">
              <a:lnSpc>
                <a:spcPct val="90000"/>
              </a:lnSpc>
              <a:spcBef>
                <a:spcPts val="800"/>
              </a:spcBef>
              <a:defRPr sz="2000">
                <a:solidFill>
                  <a:srgbClr val="153C62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MENSAJE</a:t>
            </a:r>
            <a:endParaRPr dirty="0"/>
          </a:p>
          <a:p>
            <a:pPr defTabSz="304800">
              <a:lnSpc>
                <a:spcPct val="90000"/>
              </a:lnSpc>
              <a:spcBef>
                <a:spcPts val="800"/>
              </a:spcBef>
              <a:defRPr sz="2000">
                <a:solidFill>
                  <a:srgbClr val="0D0D0D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es-419" dirty="0"/>
              <a:t>¡</a:t>
            </a:r>
            <a:r>
              <a:rPr dirty="0"/>
              <a:t>H</a:t>
            </a:r>
            <a:r>
              <a:rPr lang="es-419" dirty="0"/>
              <a:t>ola!</a:t>
            </a:r>
            <a:r>
              <a:rPr dirty="0"/>
              <a:t> </a:t>
            </a:r>
            <a:r>
              <a:rPr lang="es-419" dirty="0"/>
              <a:t>¿Qué planes tienes el sábado a las</a:t>
            </a:r>
            <a:r>
              <a:rPr dirty="0"/>
              <a:t> </a:t>
            </a:r>
            <a:r>
              <a:rPr lang="es-419" dirty="0"/>
              <a:t>2</a:t>
            </a:r>
            <a:r>
              <a:rPr dirty="0"/>
              <a:t>pm?</a:t>
            </a:r>
            <a:br>
              <a:rPr dirty="0"/>
            </a:br>
            <a:br>
              <a:rPr dirty="0"/>
            </a:br>
            <a:r>
              <a:rPr lang="es-MX" sz="2000" dirty="0">
                <a:sym typeface="Avenir Book"/>
              </a:rPr>
              <a:t>Acabo de conocer este concepto llamado </a:t>
            </a:r>
            <a:r>
              <a:rPr lang="es-MX" sz="2000" b="1" dirty="0">
                <a:sym typeface="Avenir Book"/>
              </a:rPr>
              <a:t>“Nuevo Arte de Vivir” </a:t>
            </a:r>
            <a:r>
              <a:rPr lang="es-MX" sz="2000" dirty="0">
                <a:sym typeface="Avenir Book"/>
              </a:rPr>
              <a:t>que es realmente interesante y una filosofía/forma de pensar que cambia la vida. Estoy organizando una reunión en mi casa con algunos amigos cercanos y familiares. Me encantaría que estuvieras ahí.</a:t>
            </a:r>
            <a:br>
              <a:rPr lang="es-MX" sz="2000" dirty="0">
                <a:sym typeface="Avenir Book"/>
              </a:rPr>
            </a:br>
            <a:r>
              <a:rPr lang="es-MX" sz="2000" dirty="0">
                <a:sym typeface="Avenir Book"/>
              </a:rPr>
              <a:t>¡Emocionado/a por verte! No puedo esperar para ponernos al día.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00C2DA-830C-8ED0-2693-0951527DD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71" y="855097"/>
            <a:ext cx="3265714" cy="48532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1" animBg="1" advAuto="0"/>
      <p:bldP spid="714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055011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itle 1"/>
          <p:cNvSpPr txBox="1"/>
          <p:nvPr/>
        </p:nvSpPr>
        <p:spPr>
          <a:xfrm>
            <a:off x="565868" y="1145342"/>
            <a:ext cx="10890930" cy="1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 anchor="ctr">
            <a:normAutofit/>
          </a:bodyPr>
          <a:lstStyle/>
          <a:p>
            <a:pPr defTabSz="609600">
              <a:lnSpc>
                <a:spcPct val="80000"/>
              </a:lnSpc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1.  </a:t>
            </a:r>
            <a:r>
              <a:rPr lang="es-419" dirty="0"/>
              <a:t>LISTA COMPARTIDA</a:t>
            </a:r>
            <a:br>
              <a:rPr dirty="0"/>
            </a:br>
            <a:r>
              <a:rPr lang="es-419" dirty="0">
                <a:solidFill>
                  <a:srgbClr val="A4834A"/>
                </a:solidFill>
              </a:rPr>
              <a:t>Crea una lista de tu Top 25</a:t>
            </a:r>
            <a:endParaRPr dirty="0">
              <a:solidFill>
                <a:srgbClr val="A4834A"/>
              </a:solidFill>
            </a:endParaRPr>
          </a:p>
        </p:txBody>
      </p:sp>
      <p:sp>
        <p:nvSpPr>
          <p:cNvPr id="717" name="Title 1"/>
          <p:cNvSpPr txBox="1"/>
          <p:nvPr/>
        </p:nvSpPr>
        <p:spPr>
          <a:xfrm>
            <a:off x="565868" y="2161341"/>
            <a:ext cx="10890930" cy="1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 anchor="ctr">
            <a:normAutofit/>
          </a:bodyPr>
          <a:lstStyle/>
          <a:p>
            <a:pPr defTabSz="609600">
              <a:lnSpc>
                <a:spcPct val="80000"/>
              </a:lnSpc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2.  </a:t>
            </a:r>
            <a:r>
              <a:rPr lang="es-419" dirty="0"/>
              <a:t>AGENDA UNA REUNIÓN DEL NUEVO ARTE DE VIVIR</a:t>
            </a:r>
            <a:br>
              <a:rPr dirty="0"/>
            </a:br>
            <a:r>
              <a:rPr lang="es-419" dirty="0">
                <a:solidFill>
                  <a:srgbClr val="A4834A"/>
                </a:solidFill>
              </a:rPr>
              <a:t>Agenda en los siguientes </a:t>
            </a:r>
            <a:r>
              <a:rPr dirty="0">
                <a:solidFill>
                  <a:srgbClr val="A4834A"/>
                </a:solidFill>
              </a:rPr>
              <a:t>7-14 d</a:t>
            </a:r>
            <a:r>
              <a:rPr lang="es-MX" dirty="0">
                <a:solidFill>
                  <a:srgbClr val="A4834A"/>
                </a:solidFill>
              </a:rPr>
              <a:t>ías</a:t>
            </a:r>
            <a:r>
              <a:rPr dirty="0">
                <a:solidFill>
                  <a:srgbClr val="A4834A"/>
                </a:solidFill>
              </a:rPr>
              <a:t> </a:t>
            </a:r>
            <a:r>
              <a:rPr lang="es-419" dirty="0">
                <a:solidFill>
                  <a:srgbClr val="A4834A"/>
                </a:solidFill>
              </a:rPr>
              <a:t>y empieza a invitar gente con la tarjeta de invitación anterior</a:t>
            </a:r>
            <a:endParaRPr dirty="0">
              <a:solidFill>
                <a:srgbClr val="A4834A"/>
              </a:solidFill>
            </a:endParaRPr>
          </a:p>
        </p:txBody>
      </p:sp>
      <p:sp>
        <p:nvSpPr>
          <p:cNvPr id="718" name="Title 1"/>
          <p:cNvSpPr txBox="1"/>
          <p:nvPr/>
        </p:nvSpPr>
        <p:spPr>
          <a:xfrm>
            <a:off x="565867" y="3177343"/>
            <a:ext cx="11545372" cy="155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 anchor="ctr">
            <a:normAutofit/>
          </a:bodyPr>
          <a:lstStyle/>
          <a:p>
            <a:pPr defTabSz="609600">
              <a:lnSpc>
                <a:spcPct val="80000"/>
              </a:lnSpc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3. </a:t>
            </a:r>
            <a:r>
              <a:rPr lang="es-419" dirty="0"/>
              <a:t>COMPLETA TU PROPIO </a:t>
            </a:r>
            <a:r>
              <a:rPr dirty="0"/>
              <a:t>10% 3 R</a:t>
            </a:r>
            <a:r>
              <a:rPr lang="es-419" dirty="0"/>
              <a:t>EGLAS</a:t>
            </a:r>
            <a:r>
              <a:rPr dirty="0"/>
              <a:t> 3 </a:t>
            </a:r>
            <a:r>
              <a:rPr lang="es-419" dirty="0"/>
              <a:t>METAS</a:t>
            </a:r>
            <a:br>
              <a:rPr dirty="0"/>
            </a:br>
            <a:r>
              <a:rPr lang="es-419" dirty="0">
                <a:solidFill>
                  <a:srgbClr val="A4834A"/>
                </a:solidFill>
              </a:rPr>
              <a:t>Empieza a ahorrar </a:t>
            </a:r>
            <a:r>
              <a:rPr dirty="0">
                <a:solidFill>
                  <a:srgbClr val="A4834A"/>
                </a:solidFill>
              </a:rPr>
              <a:t>10% </a:t>
            </a:r>
            <a:r>
              <a:rPr lang="es-419" dirty="0">
                <a:solidFill>
                  <a:srgbClr val="A4834A"/>
                </a:solidFill>
              </a:rPr>
              <a:t>y aplica </a:t>
            </a:r>
            <a:r>
              <a:rPr dirty="0">
                <a:solidFill>
                  <a:srgbClr val="A4834A"/>
                </a:solidFill>
              </a:rPr>
              <a:t>3 R</a:t>
            </a:r>
            <a:r>
              <a:rPr lang="es-419" dirty="0">
                <a:solidFill>
                  <a:srgbClr val="A4834A"/>
                </a:solidFill>
              </a:rPr>
              <a:t>eglas, completa </a:t>
            </a:r>
            <a:r>
              <a:rPr dirty="0">
                <a:solidFill>
                  <a:srgbClr val="A4834A"/>
                </a:solidFill>
              </a:rPr>
              <a:t>3 </a:t>
            </a:r>
            <a:r>
              <a:rPr lang="es-419" dirty="0">
                <a:solidFill>
                  <a:srgbClr val="A4834A"/>
                </a:solidFill>
              </a:rPr>
              <a:t>metas</a:t>
            </a:r>
            <a:r>
              <a:rPr dirty="0">
                <a:solidFill>
                  <a:srgbClr val="A4834A"/>
                </a:solidFill>
              </a:rPr>
              <a:t> </a:t>
            </a:r>
            <a:r>
              <a:rPr lang="es-419" dirty="0">
                <a:solidFill>
                  <a:srgbClr val="A4834A"/>
                </a:solidFill>
              </a:rPr>
              <a:t>para tu familia</a:t>
            </a:r>
            <a:endParaRPr dirty="0">
              <a:solidFill>
                <a:srgbClr val="A4834A"/>
              </a:solidFill>
            </a:endParaRPr>
          </a:p>
        </p:txBody>
      </p:sp>
      <p:sp>
        <p:nvSpPr>
          <p:cNvPr id="719" name="Title 1"/>
          <p:cNvSpPr txBox="1"/>
          <p:nvPr/>
        </p:nvSpPr>
        <p:spPr>
          <a:xfrm>
            <a:off x="565868" y="4154316"/>
            <a:ext cx="10890930" cy="1555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 anchor="ctr">
            <a:normAutofit/>
          </a:bodyPr>
          <a:lstStyle/>
          <a:p>
            <a:pPr defTabSz="609600">
              <a:lnSpc>
                <a:spcPct val="80000"/>
              </a:lnSpc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4. </a:t>
            </a:r>
            <a:r>
              <a:rPr lang="es-419" dirty="0"/>
              <a:t>AGENDA TU LICENCIA</a:t>
            </a:r>
            <a:br>
              <a:rPr dirty="0"/>
            </a:br>
            <a:r>
              <a:rPr lang="es-419" dirty="0">
                <a:solidFill>
                  <a:srgbClr val="A4834A"/>
                </a:solidFill>
              </a:rPr>
              <a:t>Comprométete con tu licencia</a:t>
            </a:r>
            <a:endParaRPr dirty="0">
              <a:solidFill>
                <a:srgbClr val="A4834A"/>
              </a:solidFill>
            </a:endParaRPr>
          </a:p>
        </p:txBody>
      </p:sp>
      <p:sp>
        <p:nvSpPr>
          <p:cNvPr id="720" name="Title 1"/>
          <p:cNvSpPr txBox="1"/>
          <p:nvPr/>
        </p:nvSpPr>
        <p:spPr>
          <a:xfrm>
            <a:off x="565868" y="5085650"/>
            <a:ext cx="10890930" cy="1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 anchor="ctr">
            <a:normAutofit/>
          </a:bodyPr>
          <a:lstStyle/>
          <a:p>
            <a:pPr defTabSz="609600">
              <a:lnSpc>
                <a:spcPct val="80000"/>
              </a:lnSpc>
              <a:defRPr sz="2600"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rPr dirty="0"/>
              <a:t>5. </a:t>
            </a:r>
            <a:r>
              <a:rPr lang="es-419" dirty="0"/>
              <a:t>REGÍSTRATE A LA SIGUIENTE CONVENCIÓN</a:t>
            </a:r>
            <a:br>
              <a:rPr dirty="0"/>
            </a:br>
            <a:r>
              <a:rPr dirty="0">
                <a:solidFill>
                  <a:srgbClr val="A4834A"/>
                </a:solidFill>
              </a:rPr>
              <a:t>SMD $100K </a:t>
            </a:r>
            <a:r>
              <a:rPr lang="es-419" dirty="0">
                <a:solidFill>
                  <a:srgbClr val="A4834A"/>
                </a:solidFill>
              </a:rPr>
              <a:t>es un compromiso a la mejora personal</a:t>
            </a:r>
            <a:endParaRPr dirty="0">
              <a:solidFill>
                <a:srgbClr val="A4834A"/>
              </a:solidFill>
            </a:endParaRPr>
          </a:p>
        </p:txBody>
      </p:sp>
      <p:sp>
        <p:nvSpPr>
          <p:cNvPr id="721" name="Title 1"/>
          <p:cNvSpPr txBox="1">
            <a:spLocks noGrp="1"/>
          </p:cNvSpPr>
          <p:nvPr>
            <p:ph type="title" idx="4294967295"/>
          </p:nvPr>
        </p:nvSpPr>
        <p:spPr>
          <a:xfrm>
            <a:off x="506600" y="142967"/>
            <a:ext cx="11714705" cy="1555753"/>
          </a:xfrm>
          <a:prstGeom prst="rect">
            <a:avLst/>
          </a:prstGeom>
        </p:spPr>
        <p:txBody>
          <a:bodyPr lIns="30478" tIns="30478" rIns="30478" bIns="30478" anchor="ctr"/>
          <a:lstStyle/>
          <a:p>
            <a:pPr defTabSz="609600">
              <a:lnSpc>
                <a:spcPct val="70000"/>
              </a:lnSpc>
              <a:defRPr sz="3600" b="0" spc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CONSTRUYE TU FUTURO</a:t>
            </a:r>
            <a:br>
              <a:rPr dirty="0"/>
            </a:br>
            <a:r>
              <a:rPr lang="es-419" dirty="0"/>
              <a:t>TRABAJA CON TU ENTRENADOR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2" animBg="1" advAuto="0"/>
      <p:bldP spid="717" grpId="3" animBg="1" advAuto="0"/>
      <p:bldP spid="718" grpId="4" animBg="1" advAuto="0"/>
      <p:bldP spid="719" grpId="5" animBg="1" advAuto="0"/>
      <p:bldP spid="720" grpId="6" animBg="1" advAuto="0"/>
      <p:bldP spid="721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42263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14"/>
          <p:cNvSpPr/>
          <p:nvPr/>
        </p:nvSpPr>
        <p:spPr>
          <a:xfrm rot="10800000" flipH="1">
            <a:off x="5981370" y="2346638"/>
            <a:ext cx="5207937" cy="63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5" y="0"/>
                </a:moveTo>
                <a:lnTo>
                  <a:pt x="21225" y="0"/>
                </a:lnTo>
                <a:cubicBezTo>
                  <a:pt x="21432" y="0"/>
                  <a:pt x="21600" y="498"/>
                  <a:pt x="21600" y="1113"/>
                </a:cubicBezTo>
                <a:lnTo>
                  <a:pt x="21600" y="20487"/>
                </a:lnTo>
                <a:cubicBezTo>
                  <a:pt x="21600" y="20782"/>
                  <a:pt x="21561" y="21065"/>
                  <a:pt x="21490" y="21274"/>
                </a:cubicBezTo>
                <a:cubicBezTo>
                  <a:pt x="21420" y="21483"/>
                  <a:pt x="21325" y="21600"/>
                  <a:pt x="21225" y="21600"/>
                </a:cubicBezTo>
                <a:lnTo>
                  <a:pt x="375" y="21600"/>
                </a:lnTo>
                <a:cubicBezTo>
                  <a:pt x="275" y="21600"/>
                  <a:pt x="180" y="21483"/>
                  <a:pt x="110" y="21274"/>
                </a:cubicBezTo>
                <a:cubicBezTo>
                  <a:pt x="39" y="21065"/>
                  <a:pt x="0" y="20782"/>
                  <a:pt x="0" y="20487"/>
                </a:cubicBezTo>
                <a:lnTo>
                  <a:pt x="0" y="1113"/>
                </a:lnTo>
                <a:cubicBezTo>
                  <a:pt x="0" y="818"/>
                  <a:pt x="39" y="535"/>
                  <a:pt x="110" y="326"/>
                </a:cubicBezTo>
                <a:cubicBezTo>
                  <a:pt x="180" y="117"/>
                  <a:pt x="275" y="0"/>
                  <a:pt x="375" y="0"/>
                </a:cubicBezTo>
                <a:close/>
              </a:path>
            </a:pathLst>
          </a:custGeom>
          <a:solidFill>
            <a:srgbClr val="A4834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>
                <a:solidFill>
                  <a:srgbClr val="A4834A"/>
                </a:solidFill>
              </a:defRPr>
            </a:pPr>
            <a:endParaRPr/>
          </a:p>
        </p:txBody>
      </p:sp>
      <p:grpSp>
        <p:nvGrpSpPr>
          <p:cNvPr id="182" name="Group 19"/>
          <p:cNvGrpSpPr/>
          <p:nvPr/>
        </p:nvGrpSpPr>
        <p:grpSpPr>
          <a:xfrm>
            <a:off x="5901531" y="390921"/>
            <a:ext cx="6302789" cy="658257"/>
            <a:chOff x="0" y="0"/>
            <a:chExt cx="6302787" cy="658256"/>
          </a:xfrm>
        </p:grpSpPr>
        <p:sp>
          <p:nvSpPr>
            <p:cNvPr id="180" name="TextBox 16"/>
            <p:cNvSpPr txBox="1"/>
            <p:nvPr/>
          </p:nvSpPr>
          <p:spPr>
            <a:xfrm>
              <a:off x="0" y="0"/>
              <a:ext cx="6302787" cy="65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lnSpc>
                  <a:spcPct val="80000"/>
                </a:lnSpc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EL CAMINO DE LOS INGRESOS</a:t>
              </a:r>
            </a:p>
            <a:p>
              <a:r>
                <a:rPr lang="es-419" dirty="0"/>
                <a:t>MPULTIPLES</a:t>
              </a:r>
              <a:endParaRPr dirty="0"/>
            </a:p>
          </p:txBody>
        </p:sp>
        <p:sp>
          <p:nvSpPr>
            <p:cNvPr id="181" name="TextBox 16"/>
            <p:cNvSpPr txBox="1"/>
            <p:nvPr/>
          </p:nvSpPr>
          <p:spPr>
            <a:xfrm>
              <a:off x="2078691" y="258146"/>
              <a:ext cx="4127892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solidFill>
                    <a:srgbClr val="A4834A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PRODUCE:</a:t>
              </a:r>
              <a:endParaRPr dirty="0"/>
            </a:p>
          </p:txBody>
        </p:sp>
      </p:grpSp>
      <p:sp>
        <p:nvSpPr>
          <p:cNvPr id="183" name="Freeform 14"/>
          <p:cNvSpPr/>
          <p:nvPr/>
        </p:nvSpPr>
        <p:spPr>
          <a:xfrm rot="10800000" flipH="1">
            <a:off x="5981370" y="3322697"/>
            <a:ext cx="5207937" cy="63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5" y="0"/>
                </a:moveTo>
                <a:lnTo>
                  <a:pt x="21225" y="0"/>
                </a:lnTo>
                <a:cubicBezTo>
                  <a:pt x="21432" y="0"/>
                  <a:pt x="21600" y="498"/>
                  <a:pt x="21600" y="1113"/>
                </a:cubicBezTo>
                <a:lnTo>
                  <a:pt x="21600" y="20487"/>
                </a:lnTo>
                <a:cubicBezTo>
                  <a:pt x="21600" y="20782"/>
                  <a:pt x="21561" y="21065"/>
                  <a:pt x="21490" y="21274"/>
                </a:cubicBezTo>
                <a:cubicBezTo>
                  <a:pt x="21420" y="21483"/>
                  <a:pt x="21325" y="21600"/>
                  <a:pt x="21225" y="21600"/>
                </a:cubicBezTo>
                <a:lnTo>
                  <a:pt x="375" y="21600"/>
                </a:lnTo>
                <a:cubicBezTo>
                  <a:pt x="275" y="21600"/>
                  <a:pt x="180" y="21483"/>
                  <a:pt x="110" y="21274"/>
                </a:cubicBezTo>
                <a:cubicBezTo>
                  <a:pt x="39" y="21065"/>
                  <a:pt x="0" y="20782"/>
                  <a:pt x="0" y="20487"/>
                </a:cubicBezTo>
                <a:lnTo>
                  <a:pt x="0" y="1113"/>
                </a:lnTo>
                <a:cubicBezTo>
                  <a:pt x="0" y="818"/>
                  <a:pt x="39" y="535"/>
                  <a:pt x="110" y="326"/>
                </a:cubicBezTo>
                <a:cubicBezTo>
                  <a:pt x="180" y="117"/>
                  <a:pt x="275" y="0"/>
                  <a:pt x="375" y="0"/>
                </a:cubicBezTo>
                <a:close/>
              </a:path>
            </a:pathLst>
          </a:custGeom>
          <a:solidFill>
            <a:srgbClr val="A4834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>
                <a:solidFill>
                  <a:srgbClr val="A4834A"/>
                </a:solidFill>
              </a:defRPr>
            </a:pPr>
            <a:endParaRPr/>
          </a:p>
        </p:txBody>
      </p:sp>
      <p:sp>
        <p:nvSpPr>
          <p:cNvPr id="184" name="Freeform 14"/>
          <p:cNvSpPr/>
          <p:nvPr/>
        </p:nvSpPr>
        <p:spPr>
          <a:xfrm rot="10800000" flipH="1">
            <a:off x="5981370" y="4378364"/>
            <a:ext cx="5207937" cy="63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5" y="0"/>
                </a:moveTo>
                <a:lnTo>
                  <a:pt x="21225" y="0"/>
                </a:lnTo>
                <a:cubicBezTo>
                  <a:pt x="21432" y="0"/>
                  <a:pt x="21600" y="498"/>
                  <a:pt x="21600" y="1113"/>
                </a:cubicBezTo>
                <a:lnTo>
                  <a:pt x="21600" y="20487"/>
                </a:lnTo>
                <a:cubicBezTo>
                  <a:pt x="21600" y="20782"/>
                  <a:pt x="21561" y="21065"/>
                  <a:pt x="21490" y="21274"/>
                </a:cubicBezTo>
                <a:cubicBezTo>
                  <a:pt x="21420" y="21483"/>
                  <a:pt x="21325" y="21600"/>
                  <a:pt x="21225" y="21600"/>
                </a:cubicBezTo>
                <a:lnTo>
                  <a:pt x="375" y="21600"/>
                </a:lnTo>
                <a:cubicBezTo>
                  <a:pt x="275" y="21600"/>
                  <a:pt x="180" y="21483"/>
                  <a:pt x="110" y="21274"/>
                </a:cubicBezTo>
                <a:cubicBezTo>
                  <a:pt x="39" y="21065"/>
                  <a:pt x="0" y="20782"/>
                  <a:pt x="0" y="20487"/>
                </a:cubicBezTo>
                <a:lnTo>
                  <a:pt x="0" y="1113"/>
                </a:lnTo>
                <a:cubicBezTo>
                  <a:pt x="0" y="818"/>
                  <a:pt x="39" y="535"/>
                  <a:pt x="110" y="326"/>
                </a:cubicBezTo>
                <a:cubicBezTo>
                  <a:pt x="180" y="117"/>
                  <a:pt x="275" y="0"/>
                  <a:pt x="375" y="0"/>
                </a:cubicBezTo>
                <a:close/>
              </a:path>
            </a:pathLst>
          </a:custGeom>
          <a:solidFill>
            <a:srgbClr val="A4834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>
                <a:solidFill>
                  <a:srgbClr val="A4834A"/>
                </a:solidFill>
              </a:defRPr>
            </a:pPr>
            <a:endParaRPr/>
          </a:p>
        </p:txBody>
      </p:sp>
      <p:sp>
        <p:nvSpPr>
          <p:cNvPr id="185" name="Freeform 14"/>
          <p:cNvSpPr/>
          <p:nvPr/>
        </p:nvSpPr>
        <p:spPr>
          <a:xfrm rot="10800000" flipH="1">
            <a:off x="5981370" y="5389393"/>
            <a:ext cx="5207937" cy="634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75" y="0"/>
                </a:moveTo>
                <a:lnTo>
                  <a:pt x="21225" y="0"/>
                </a:lnTo>
                <a:cubicBezTo>
                  <a:pt x="21432" y="0"/>
                  <a:pt x="21600" y="498"/>
                  <a:pt x="21600" y="1113"/>
                </a:cubicBezTo>
                <a:lnTo>
                  <a:pt x="21600" y="20487"/>
                </a:lnTo>
                <a:cubicBezTo>
                  <a:pt x="21600" y="20782"/>
                  <a:pt x="21561" y="21065"/>
                  <a:pt x="21490" y="21274"/>
                </a:cubicBezTo>
                <a:cubicBezTo>
                  <a:pt x="21420" y="21483"/>
                  <a:pt x="21325" y="21600"/>
                  <a:pt x="21225" y="21600"/>
                </a:cubicBezTo>
                <a:lnTo>
                  <a:pt x="375" y="21600"/>
                </a:lnTo>
                <a:cubicBezTo>
                  <a:pt x="275" y="21600"/>
                  <a:pt x="180" y="21483"/>
                  <a:pt x="110" y="21274"/>
                </a:cubicBezTo>
                <a:cubicBezTo>
                  <a:pt x="39" y="21065"/>
                  <a:pt x="0" y="20782"/>
                  <a:pt x="0" y="20487"/>
                </a:cubicBezTo>
                <a:lnTo>
                  <a:pt x="0" y="1113"/>
                </a:lnTo>
                <a:cubicBezTo>
                  <a:pt x="0" y="818"/>
                  <a:pt x="39" y="535"/>
                  <a:pt x="110" y="326"/>
                </a:cubicBezTo>
                <a:cubicBezTo>
                  <a:pt x="180" y="117"/>
                  <a:pt x="275" y="0"/>
                  <a:pt x="375" y="0"/>
                </a:cubicBezTo>
                <a:close/>
              </a:path>
            </a:pathLst>
          </a:custGeom>
          <a:solidFill>
            <a:srgbClr val="A4834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>
                <a:solidFill>
                  <a:srgbClr val="A4834A"/>
                </a:solidFill>
              </a:defRPr>
            </a:pPr>
            <a:endParaRPr/>
          </a:p>
        </p:txBody>
      </p:sp>
      <p:grpSp>
        <p:nvGrpSpPr>
          <p:cNvPr id="188" name="Group 47"/>
          <p:cNvGrpSpPr/>
          <p:nvPr/>
        </p:nvGrpSpPr>
        <p:grpSpPr>
          <a:xfrm>
            <a:off x="6367359" y="1673853"/>
            <a:ext cx="4266778" cy="485150"/>
            <a:chOff x="-1" y="-1"/>
            <a:chExt cx="4266777" cy="485149"/>
          </a:xfrm>
        </p:grpSpPr>
        <p:sp>
          <p:nvSpPr>
            <p:cNvPr id="186" name="TextBox 16"/>
            <p:cNvSpPr txBox="1"/>
            <p:nvPr/>
          </p:nvSpPr>
          <p:spPr>
            <a:xfrm>
              <a:off x="850902" y="32266"/>
              <a:ext cx="3415874" cy="40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dirty="0"/>
                <a:t>In</a:t>
              </a:r>
              <a:r>
                <a:rPr lang="es-419" dirty="0"/>
                <a:t>gresos</a:t>
              </a:r>
              <a:r>
                <a:rPr dirty="0"/>
                <a:t> 5X – 10X</a:t>
              </a:r>
            </a:p>
          </p:txBody>
        </p:sp>
        <p:pic>
          <p:nvPicPr>
            <p:cNvPr id="187" name="Picture 35" descr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485147" cy="4851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" name="Group 45"/>
          <p:cNvGrpSpPr/>
          <p:nvPr/>
        </p:nvGrpSpPr>
        <p:grpSpPr>
          <a:xfrm>
            <a:off x="6427932" y="4657093"/>
            <a:ext cx="4761375" cy="400110"/>
            <a:chOff x="0" y="-2"/>
            <a:chExt cx="4761374" cy="400109"/>
          </a:xfrm>
        </p:grpSpPr>
        <p:sp>
          <p:nvSpPr>
            <p:cNvPr id="189" name="TextBox 16"/>
            <p:cNvSpPr txBox="1"/>
            <p:nvPr/>
          </p:nvSpPr>
          <p:spPr>
            <a:xfrm>
              <a:off x="789903" y="-2"/>
              <a:ext cx="3971471" cy="40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Patrimonio generacional</a:t>
              </a:r>
              <a:endParaRPr dirty="0"/>
            </a:p>
          </p:txBody>
        </p:sp>
        <p:pic>
          <p:nvPicPr>
            <p:cNvPr id="190" name="Picture 37" descr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848"/>
              <a:ext cx="360924" cy="360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4" name="Group 44"/>
          <p:cNvGrpSpPr/>
          <p:nvPr/>
        </p:nvGrpSpPr>
        <p:grpSpPr>
          <a:xfrm>
            <a:off x="6417730" y="5684130"/>
            <a:ext cx="4215980" cy="400110"/>
            <a:chOff x="-2" y="-2"/>
            <a:chExt cx="4215978" cy="400109"/>
          </a:xfrm>
        </p:grpSpPr>
        <p:sp>
          <p:nvSpPr>
            <p:cNvPr id="192" name="TextBox 16"/>
            <p:cNvSpPr txBox="1"/>
            <p:nvPr/>
          </p:nvSpPr>
          <p:spPr>
            <a:xfrm>
              <a:off x="800102" y="-2"/>
              <a:ext cx="3415874" cy="40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Historia de impacto</a:t>
              </a:r>
              <a:endParaRPr dirty="0"/>
            </a:p>
          </p:txBody>
        </p:sp>
        <p:pic>
          <p:nvPicPr>
            <p:cNvPr id="193" name="Picture 39" descr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5711"/>
              <a:ext cx="348586" cy="348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7" name="Group 48"/>
          <p:cNvGrpSpPr/>
          <p:nvPr/>
        </p:nvGrpSpPr>
        <p:grpSpPr>
          <a:xfrm>
            <a:off x="6370982" y="2600078"/>
            <a:ext cx="4262728" cy="446268"/>
            <a:chOff x="-2" y="-2"/>
            <a:chExt cx="4262727" cy="446267"/>
          </a:xfrm>
        </p:grpSpPr>
        <p:sp>
          <p:nvSpPr>
            <p:cNvPr id="195" name="TextBox 16"/>
            <p:cNvSpPr txBox="1"/>
            <p:nvPr/>
          </p:nvSpPr>
          <p:spPr>
            <a:xfrm>
              <a:off x="846851" y="46156"/>
              <a:ext cx="3415874" cy="40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Tiempo libre</a:t>
              </a:r>
              <a:endParaRPr dirty="0"/>
            </a:p>
          </p:txBody>
        </p:sp>
        <p:pic>
          <p:nvPicPr>
            <p:cNvPr id="196" name="Picture 41" descr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-2"/>
              <a:ext cx="440035" cy="4400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 46"/>
          <p:cNvGrpSpPr/>
          <p:nvPr/>
        </p:nvGrpSpPr>
        <p:grpSpPr>
          <a:xfrm>
            <a:off x="6423921" y="3550936"/>
            <a:ext cx="4640094" cy="800219"/>
            <a:chOff x="0" y="-183570"/>
            <a:chExt cx="4640092" cy="800217"/>
          </a:xfrm>
        </p:grpSpPr>
        <p:sp>
          <p:nvSpPr>
            <p:cNvPr id="198" name="TextBox 16"/>
            <p:cNvSpPr/>
            <p:nvPr/>
          </p:nvSpPr>
          <p:spPr>
            <a:xfrm>
              <a:off x="793913" y="-183570"/>
              <a:ext cx="3846179" cy="80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609600">
                <a:defRPr sz="26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Estilo de vida de clase mundial</a:t>
              </a:r>
              <a:endParaRPr dirty="0"/>
            </a:p>
          </p:txBody>
        </p:sp>
        <p:pic>
          <p:nvPicPr>
            <p:cNvPr id="199" name="Picture 43" descr="Picture 4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9356"/>
              <a:ext cx="381014" cy="3810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ED92F30B-2F8D-DEED-0223-1E3EFB397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51"/>
            <a:ext cx="6118937" cy="61422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3" animBg="1" advAuto="0"/>
      <p:bldP spid="182" grpId="1" animBg="1" advAuto="0"/>
      <p:bldP spid="183" grpId="5" animBg="1" advAuto="0"/>
      <p:bldP spid="184" grpId="7" animBg="1" advAuto="0"/>
      <p:bldP spid="185" grpId="9" animBg="1" advAuto="0"/>
      <p:bldP spid="188" grpId="2" animBg="1" advAuto="0"/>
      <p:bldP spid="191" grpId="8" animBg="1" advAuto="0"/>
      <p:bldP spid="194" grpId="10" animBg="1" advAuto="0"/>
      <p:bldP spid="197" grpId="4" animBg="1" advAuto="0"/>
      <p:bldP spid="200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2201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47493" y="3055558"/>
            <a:ext cx="757216" cy="64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91396" y="3004456"/>
            <a:ext cx="757215" cy="6426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"/>
          <p:cNvGrpSpPr/>
          <p:nvPr/>
        </p:nvGrpSpPr>
        <p:grpSpPr>
          <a:xfrm>
            <a:off x="1389219" y="374488"/>
            <a:ext cx="9413562" cy="1935446"/>
            <a:chOff x="0" y="0"/>
            <a:chExt cx="9413561" cy="1935445"/>
          </a:xfrm>
        </p:grpSpPr>
        <p:sp>
          <p:nvSpPr>
            <p:cNvPr id="205" name="AutoShape 6"/>
            <p:cNvSpPr/>
            <p:nvPr/>
          </p:nvSpPr>
          <p:spPr>
            <a:xfrm>
              <a:off x="1729155" y="1105358"/>
              <a:ext cx="568819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TextBox 8"/>
            <p:cNvSpPr txBox="1"/>
            <p:nvPr/>
          </p:nvSpPr>
          <p:spPr>
            <a:xfrm>
              <a:off x="0" y="0"/>
              <a:ext cx="9413562" cy="19354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ctr" defTabSz="609600">
                <a:lnSpc>
                  <a:spcPct val="80000"/>
                </a:lnSpc>
                <a:defRPr sz="5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sz="4500" dirty="0"/>
                <a:t>ABC </a:t>
              </a:r>
              <a:r>
                <a:rPr lang="es-419" sz="4500" dirty="0"/>
                <a:t>DE LA JORNADA AL ÉXITO</a:t>
              </a:r>
              <a:endParaRPr sz="4500" dirty="0"/>
            </a:p>
          </p:txBody>
        </p:sp>
      </p:grpSp>
      <p:grpSp>
        <p:nvGrpSpPr>
          <p:cNvPr id="218" name="Group 110"/>
          <p:cNvGrpSpPr/>
          <p:nvPr/>
        </p:nvGrpSpPr>
        <p:grpSpPr>
          <a:xfrm>
            <a:off x="2551549" y="1540003"/>
            <a:ext cx="3862618" cy="3314140"/>
            <a:chOff x="-1" y="-1"/>
            <a:chExt cx="3862616" cy="3314139"/>
          </a:xfrm>
        </p:grpSpPr>
        <p:pic>
          <p:nvPicPr>
            <p:cNvPr id="208" name="Picture 10" descr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3862616" cy="3314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16" descr="Picture 16"/>
            <p:cNvPicPr>
              <a:picLocks noChangeAspect="1"/>
            </p:cNvPicPr>
            <p:nvPr/>
          </p:nvPicPr>
          <p:blipFill>
            <a:blip r:embed="rId5"/>
            <a:srcRect l="22653" r="22652"/>
            <a:stretch>
              <a:fillRect/>
            </a:stretch>
          </p:blipFill>
          <p:spPr>
            <a:xfrm>
              <a:off x="1231598" y="2110729"/>
              <a:ext cx="503883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Picture 17" descr="Picture 17"/>
            <p:cNvPicPr>
              <a:picLocks noChangeAspect="1"/>
            </p:cNvPicPr>
            <p:nvPr/>
          </p:nvPicPr>
          <p:blipFill>
            <a:blip r:embed="rId6"/>
            <a:srcRect l="23440" r="21864"/>
            <a:stretch>
              <a:fillRect/>
            </a:stretch>
          </p:blipFill>
          <p:spPr>
            <a:xfrm>
              <a:off x="944700" y="1436006"/>
              <a:ext cx="503883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Picture 18" descr="Picture 18"/>
            <p:cNvPicPr>
              <a:picLocks noChangeAspect="1"/>
            </p:cNvPicPr>
            <p:nvPr/>
          </p:nvPicPr>
          <p:blipFill>
            <a:blip r:embed="rId5"/>
            <a:srcRect l="22653" r="22652"/>
            <a:stretch>
              <a:fillRect/>
            </a:stretch>
          </p:blipFill>
          <p:spPr>
            <a:xfrm>
              <a:off x="470210" y="2127983"/>
              <a:ext cx="503882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Picture 20" descr="Picture 20"/>
            <p:cNvPicPr>
              <a:picLocks noChangeAspect="1"/>
            </p:cNvPicPr>
            <p:nvPr/>
          </p:nvPicPr>
          <p:blipFill>
            <a:blip r:embed="rId5"/>
            <a:srcRect l="22653" r="22652"/>
            <a:stretch>
              <a:fillRect/>
            </a:stretch>
          </p:blipFill>
          <p:spPr>
            <a:xfrm>
              <a:off x="2000961" y="2127983"/>
              <a:ext cx="503883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Picture 21" descr="Picture 21"/>
            <p:cNvPicPr>
              <a:picLocks noChangeAspect="1"/>
            </p:cNvPicPr>
            <p:nvPr/>
          </p:nvPicPr>
          <p:blipFill>
            <a:blip r:embed="rId6"/>
            <a:srcRect l="23440" r="21864"/>
            <a:stretch>
              <a:fillRect/>
            </a:stretch>
          </p:blipFill>
          <p:spPr>
            <a:xfrm>
              <a:off x="1645888" y="1436006"/>
              <a:ext cx="503884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Picture 23" descr="Picture 23"/>
            <p:cNvPicPr>
              <a:picLocks noChangeAspect="1"/>
            </p:cNvPicPr>
            <p:nvPr/>
          </p:nvPicPr>
          <p:blipFill>
            <a:blip r:embed="rId5"/>
            <a:srcRect l="22653" r="22652"/>
            <a:stretch>
              <a:fillRect/>
            </a:stretch>
          </p:blipFill>
          <p:spPr>
            <a:xfrm>
              <a:off x="2784466" y="2110729"/>
              <a:ext cx="503883" cy="921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TextBox 8"/>
            <p:cNvSpPr txBox="1"/>
            <p:nvPr/>
          </p:nvSpPr>
          <p:spPr>
            <a:xfrm>
              <a:off x="1196131" y="242641"/>
              <a:ext cx="1449346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2000" spc="187">
                  <a:solidFill>
                    <a:srgbClr val="0D0D0D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AGENCIA</a:t>
              </a:r>
              <a:endParaRPr dirty="0"/>
            </a:p>
          </p:txBody>
        </p:sp>
        <p:sp>
          <p:nvSpPr>
            <p:cNvPr id="216" name="TextBox 8"/>
            <p:cNvSpPr txBox="1"/>
            <p:nvPr/>
          </p:nvSpPr>
          <p:spPr>
            <a:xfrm>
              <a:off x="1063881" y="532582"/>
              <a:ext cx="1805975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2000">
                  <a:solidFill>
                    <a:srgbClr val="0D0D0D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t>SMD &amp; $100K</a:t>
              </a:r>
            </a:p>
          </p:txBody>
        </p:sp>
        <p:pic>
          <p:nvPicPr>
            <p:cNvPr id="217" name="Picture 22" descr="Picture 22"/>
            <p:cNvPicPr>
              <a:picLocks noChangeAspect="1"/>
            </p:cNvPicPr>
            <p:nvPr/>
          </p:nvPicPr>
          <p:blipFill>
            <a:blip r:embed="rId6"/>
            <a:srcRect l="23440" r="21864"/>
            <a:stretch>
              <a:fillRect/>
            </a:stretch>
          </p:blipFill>
          <p:spPr>
            <a:xfrm>
              <a:off x="2309384" y="1420073"/>
              <a:ext cx="503882" cy="921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1" name="Group 114"/>
          <p:cNvGrpSpPr/>
          <p:nvPr/>
        </p:nvGrpSpPr>
        <p:grpSpPr>
          <a:xfrm>
            <a:off x="8569730" y="1422396"/>
            <a:ext cx="2806062" cy="2407612"/>
            <a:chOff x="-1" y="-2"/>
            <a:chExt cx="2806060" cy="2407611"/>
          </a:xfrm>
        </p:grpSpPr>
        <p:grpSp>
          <p:nvGrpSpPr>
            <p:cNvPr id="227" name="Group 109"/>
            <p:cNvGrpSpPr/>
            <p:nvPr/>
          </p:nvGrpSpPr>
          <p:grpSpPr>
            <a:xfrm>
              <a:off x="-1" y="-2"/>
              <a:ext cx="2806060" cy="2407611"/>
              <a:chOff x="0" y="0"/>
              <a:chExt cx="2806058" cy="2407610"/>
            </a:xfrm>
          </p:grpSpPr>
          <p:pic>
            <p:nvPicPr>
              <p:cNvPr id="219" name="Picture 101" descr="Picture 10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" y="-1"/>
                <a:ext cx="2806060" cy="24076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0" name="Picture 102" descr="Picture 102"/>
              <p:cNvPicPr>
                <a:picLocks noChangeAspect="1"/>
              </p:cNvPicPr>
              <p:nvPr/>
            </p:nvPicPr>
            <p:blipFill>
              <a:blip r:embed="rId8"/>
              <a:srcRect l="22652" r="22653"/>
              <a:stretch>
                <a:fillRect/>
              </a:stretch>
            </p:blipFill>
            <p:spPr>
              <a:xfrm>
                <a:off x="911981" y="1571841"/>
                <a:ext cx="366055" cy="6692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Picture 103" descr="Picture 103"/>
              <p:cNvPicPr>
                <a:picLocks noChangeAspect="1"/>
              </p:cNvPicPr>
              <p:nvPr/>
            </p:nvPicPr>
            <p:blipFill>
              <a:blip r:embed="rId9"/>
              <a:srcRect l="23441" r="21864"/>
              <a:stretch>
                <a:fillRect/>
              </a:stretch>
            </p:blipFill>
            <p:spPr>
              <a:xfrm>
                <a:off x="690997" y="1059856"/>
                <a:ext cx="366055" cy="6692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2" name="Picture 104" descr="Picture 104"/>
              <p:cNvPicPr>
                <a:picLocks noChangeAspect="1"/>
              </p:cNvPicPr>
              <p:nvPr/>
            </p:nvPicPr>
            <p:blipFill>
              <a:blip r:embed="rId8"/>
              <a:srcRect l="22653" r="22653"/>
              <a:stretch>
                <a:fillRect/>
              </a:stretch>
            </p:blipFill>
            <p:spPr>
              <a:xfrm>
                <a:off x="341590" y="1545908"/>
                <a:ext cx="366055" cy="6692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3" name="Picture 105" descr="Picture 105"/>
              <p:cNvPicPr>
                <a:picLocks noChangeAspect="1"/>
              </p:cNvPicPr>
              <p:nvPr/>
            </p:nvPicPr>
            <p:blipFill>
              <a:blip r:embed="rId8"/>
              <a:srcRect l="22652" r="22653"/>
              <a:stretch>
                <a:fillRect/>
              </a:stretch>
            </p:blipFill>
            <p:spPr>
              <a:xfrm>
                <a:off x="1511604" y="1537682"/>
                <a:ext cx="366054" cy="6692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Picture 106" descr="Picture 106"/>
              <p:cNvPicPr>
                <a:picLocks noChangeAspect="1"/>
              </p:cNvPicPr>
              <p:nvPr/>
            </p:nvPicPr>
            <p:blipFill>
              <a:blip r:embed="rId9"/>
              <a:srcRect l="23440" r="21864"/>
              <a:stretch>
                <a:fillRect/>
              </a:stretch>
            </p:blipFill>
            <p:spPr>
              <a:xfrm>
                <a:off x="1281957" y="1046306"/>
                <a:ext cx="366055" cy="6692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5" name="Picture 107" descr="Picture 107"/>
              <p:cNvPicPr>
                <a:picLocks noChangeAspect="1"/>
              </p:cNvPicPr>
              <p:nvPr/>
            </p:nvPicPr>
            <p:blipFill>
              <a:blip r:embed="rId9"/>
              <a:srcRect l="23441" r="21864"/>
              <a:stretch>
                <a:fillRect/>
              </a:stretch>
            </p:blipFill>
            <p:spPr>
              <a:xfrm>
                <a:off x="1877656" y="1014686"/>
                <a:ext cx="366055" cy="6692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6" name="Picture 108" descr="Picture 108"/>
              <p:cNvPicPr>
                <a:picLocks noChangeAspect="1"/>
              </p:cNvPicPr>
              <p:nvPr/>
            </p:nvPicPr>
            <p:blipFill>
              <a:blip r:embed="rId8"/>
              <a:srcRect l="22652" r="22653"/>
              <a:stretch>
                <a:fillRect/>
              </a:stretch>
            </p:blipFill>
            <p:spPr>
              <a:xfrm>
                <a:off x="2125100" y="1560660"/>
                <a:ext cx="366054" cy="66927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30" name="Group 113"/>
            <p:cNvGrpSpPr/>
            <p:nvPr/>
          </p:nvGrpSpPr>
          <p:grpSpPr>
            <a:xfrm>
              <a:off x="520823" y="117432"/>
              <a:ext cx="1805978" cy="503967"/>
              <a:chOff x="-2" y="-2"/>
              <a:chExt cx="1805977" cy="503966"/>
            </a:xfrm>
          </p:grpSpPr>
          <p:sp>
            <p:nvSpPr>
              <p:cNvPr id="228" name="TextBox 8"/>
              <p:cNvSpPr txBox="1"/>
              <p:nvPr/>
            </p:nvSpPr>
            <p:spPr>
              <a:xfrm>
                <a:off x="178314" y="-2"/>
                <a:ext cx="1449349" cy="246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09600">
                  <a:defRPr sz="1600" spc="200">
                    <a:solidFill>
                      <a:srgbClr val="0D0D0D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rPr lang="es-419" dirty="0"/>
                  <a:t>AGENCIA</a:t>
                </a:r>
                <a:endParaRPr dirty="0"/>
              </a:p>
            </p:txBody>
          </p:sp>
          <p:sp>
            <p:nvSpPr>
              <p:cNvPr id="229" name="TextBox 8"/>
              <p:cNvSpPr txBox="1"/>
              <p:nvPr/>
            </p:nvSpPr>
            <p:spPr>
              <a:xfrm>
                <a:off x="-2" y="224563"/>
                <a:ext cx="1805977" cy="279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09600">
                  <a:defRPr sz="1600">
                    <a:solidFill>
                      <a:srgbClr val="0D0D0D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t>SMD &amp; $100K</a:t>
                </a:r>
              </a:p>
            </p:txBody>
          </p:sp>
        </p:grpSp>
      </p:grpSp>
      <p:grpSp>
        <p:nvGrpSpPr>
          <p:cNvPr id="234" name="Group 1"/>
          <p:cNvGrpSpPr/>
          <p:nvPr/>
        </p:nvGrpSpPr>
        <p:grpSpPr>
          <a:xfrm>
            <a:off x="48387" y="2131240"/>
            <a:ext cx="1499106" cy="3331464"/>
            <a:chOff x="48389" y="-1"/>
            <a:chExt cx="1499104" cy="3331461"/>
          </a:xfrm>
        </p:grpSpPr>
        <p:pic>
          <p:nvPicPr>
            <p:cNvPr id="232" name="Picture 8" descr="Picture 8"/>
            <p:cNvPicPr>
              <a:picLocks noChangeAspect="1"/>
            </p:cNvPicPr>
            <p:nvPr/>
          </p:nvPicPr>
          <p:blipFill>
            <a:blip r:embed="rId10"/>
            <a:srcRect l="23440" r="21865"/>
            <a:stretch>
              <a:fillRect/>
            </a:stretch>
          </p:blipFill>
          <p:spPr>
            <a:xfrm>
              <a:off x="48389" y="-1"/>
              <a:ext cx="1427969" cy="2610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TextBox 8"/>
            <p:cNvSpPr txBox="1"/>
            <p:nvPr/>
          </p:nvSpPr>
          <p:spPr>
            <a:xfrm>
              <a:off x="98146" y="3023683"/>
              <a:ext cx="1449347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defRPr sz="2000" spc="187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AGENTE</a:t>
              </a:r>
              <a:endParaRPr dirty="0"/>
            </a:p>
          </p:txBody>
        </p:sp>
      </p:grpSp>
      <p:sp>
        <p:nvSpPr>
          <p:cNvPr id="235" name="TextBox 8"/>
          <p:cNvSpPr txBox="1"/>
          <p:nvPr/>
        </p:nvSpPr>
        <p:spPr>
          <a:xfrm>
            <a:off x="3762599" y="5232400"/>
            <a:ext cx="1449346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BROKER</a:t>
            </a:r>
          </a:p>
        </p:txBody>
      </p:sp>
      <p:sp>
        <p:nvSpPr>
          <p:cNvPr id="236" name="TextBox 8"/>
          <p:cNvSpPr txBox="1"/>
          <p:nvPr/>
        </p:nvSpPr>
        <p:spPr>
          <a:xfrm>
            <a:off x="8614510" y="5162699"/>
            <a:ext cx="24660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</a:t>
            </a:r>
            <a:r>
              <a:rPr lang="es-419" dirty="0"/>
              <a:t>UNDADOR</a:t>
            </a:r>
            <a:r>
              <a:rPr dirty="0"/>
              <a:t> CEO</a:t>
            </a:r>
          </a:p>
        </p:txBody>
      </p:sp>
      <p:grpSp>
        <p:nvGrpSpPr>
          <p:cNvPr id="251" name="Group 283"/>
          <p:cNvGrpSpPr/>
          <p:nvPr/>
        </p:nvGrpSpPr>
        <p:grpSpPr>
          <a:xfrm>
            <a:off x="7162794" y="3830001"/>
            <a:ext cx="1879607" cy="1115194"/>
            <a:chOff x="-3" y="-1"/>
            <a:chExt cx="1879605" cy="1115192"/>
          </a:xfrm>
        </p:grpSpPr>
        <p:sp>
          <p:nvSpPr>
            <p:cNvPr id="237" name="Straight Connector 185"/>
            <p:cNvSpPr/>
            <p:nvPr/>
          </p:nvSpPr>
          <p:spPr>
            <a:xfrm flipH="1">
              <a:off x="632844" y="-2"/>
              <a:ext cx="1246759" cy="473349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50" name="Group 19"/>
            <p:cNvGrpSpPr/>
            <p:nvPr/>
          </p:nvGrpSpPr>
          <p:grpSpPr>
            <a:xfrm>
              <a:off x="-4" y="403309"/>
              <a:ext cx="829693" cy="711883"/>
              <a:chOff x="-1" y="-2"/>
              <a:chExt cx="829691" cy="711881"/>
            </a:xfrm>
          </p:grpSpPr>
          <p:grpSp>
            <p:nvGrpSpPr>
              <p:cNvPr id="246" name="Group 27"/>
              <p:cNvGrpSpPr/>
              <p:nvPr/>
            </p:nvGrpSpPr>
            <p:grpSpPr>
              <a:xfrm>
                <a:off x="-2" y="-3"/>
                <a:ext cx="829692" cy="711883"/>
                <a:chOff x="0" y="-1"/>
                <a:chExt cx="829691" cy="711881"/>
              </a:xfrm>
            </p:grpSpPr>
            <p:pic>
              <p:nvPicPr>
                <p:cNvPr id="238" name="Picture 40" descr="Picture 4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" y="-2"/>
                  <a:ext cx="829692" cy="7118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39" name="Picture 41" descr="Picture 41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269652" y="464760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0" name="Picture 42" descr="Picture 42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5"/>
                <a:stretch>
                  <a:fillRect/>
                </a:stretch>
              </p:blipFill>
              <p:spPr>
                <a:xfrm>
                  <a:off x="204312" y="313377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1" name="Picture 43" descr="Picture 43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101000" y="457092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2" name="Picture 44" descr="Picture 44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446947" y="454659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3" name="Picture 45" descr="Picture 45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5"/>
                <a:stretch>
                  <a:fillRect/>
                </a:stretch>
              </p:blipFill>
              <p:spPr>
                <a:xfrm>
                  <a:off x="379046" y="309370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4" name="Picture 46" descr="Picture 46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5"/>
                <a:stretch>
                  <a:fillRect/>
                </a:stretch>
              </p:blipFill>
              <p:spPr>
                <a:xfrm>
                  <a:off x="555180" y="300020"/>
                  <a:ext cx="108237" cy="19789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45" name="Picture 47" descr="Picture 47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628344" y="461454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49" name="Group 28"/>
              <p:cNvGrpSpPr/>
              <p:nvPr/>
            </p:nvGrpSpPr>
            <p:grpSpPr>
              <a:xfrm>
                <a:off x="153995" y="34722"/>
                <a:ext cx="533988" cy="193400"/>
                <a:chOff x="0" y="-1"/>
                <a:chExt cx="533987" cy="193399"/>
              </a:xfrm>
            </p:grpSpPr>
            <p:sp>
              <p:nvSpPr>
                <p:cNvPr id="247" name="TextBox 8"/>
                <p:cNvSpPr txBox="1"/>
                <p:nvPr/>
              </p:nvSpPr>
              <p:spPr>
                <a:xfrm>
                  <a:off x="52722" y="-2"/>
                  <a:ext cx="428542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248" name="TextBox 8"/>
                <p:cNvSpPr txBox="1"/>
                <p:nvPr/>
              </p:nvSpPr>
              <p:spPr>
                <a:xfrm>
                  <a:off x="0" y="66398"/>
                  <a:ext cx="533988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grpSp>
        <p:nvGrpSpPr>
          <p:cNvPr id="266" name="Group 284"/>
          <p:cNvGrpSpPr/>
          <p:nvPr/>
        </p:nvGrpSpPr>
        <p:grpSpPr>
          <a:xfrm>
            <a:off x="7992571" y="3830002"/>
            <a:ext cx="1491384" cy="1148403"/>
            <a:chOff x="-2" y="0"/>
            <a:chExt cx="1491383" cy="1148401"/>
          </a:xfrm>
        </p:grpSpPr>
        <p:sp>
          <p:nvSpPr>
            <p:cNvPr id="252" name="Straight Connector 187"/>
            <p:cNvSpPr/>
            <p:nvPr/>
          </p:nvSpPr>
          <p:spPr>
            <a:xfrm flipH="1">
              <a:off x="601053" y="-1"/>
              <a:ext cx="890328" cy="47490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65" name="Group 218"/>
            <p:cNvGrpSpPr/>
            <p:nvPr/>
          </p:nvGrpSpPr>
          <p:grpSpPr>
            <a:xfrm>
              <a:off x="-3" y="436521"/>
              <a:ext cx="829692" cy="711880"/>
              <a:chOff x="-1" y="-2"/>
              <a:chExt cx="829691" cy="711879"/>
            </a:xfrm>
          </p:grpSpPr>
          <p:grpSp>
            <p:nvGrpSpPr>
              <p:cNvPr id="261" name="Group 219"/>
              <p:cNvGrpSpPr/>
              <p:nvPr/>
            </p:nvGrpSpPr>
            <p:grpSpPr>
              <a:xfrm>
                <a:off x="-2" y="-3"/>
                <a:ext cx="829692" cy="711881"/>
                <a:chOff x="0" y="-1"/>
                <a:chExt cx="829691" cy="711879"/>
              </a:xfrm>
            </p:grpSpPr>
            <p:pic>
              <p:nvPicPr>
                <p:cNvPr id="253" name="Picture 223" descr="Picture 223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" y="-2"/>
                  <a:ext cx="829692" cy="7118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4" name="Picture 224" descr="Picture 224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269652" y="464758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5" name="Picture 225" descr="Picture 225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4"/>
                <a:stretch>
                  <a:fillRect/>
                </a:stretch>
              </p:blipFill>
              <p:spPr>
                <a:xfrm>
                  <a:off x="204312" y="313376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6" name="Picture 226" descr="Picture 226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101000" y="457090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7" name="Picture 227" descr="Picture 227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446947" y="454658"/>
                  <a:ext cx="108237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8" name="Picture 228" descr="Picture 228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4"/>
                <a:stretch>
                  <a:fillRect/>
                </a:stretch>
              </p:blipFill>
              <p:spPr>
                <a:xfrm>
                  <a:off x="379046" y="309369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59" name="Picture 229" descr="Picture 229"/>
                <p:cNvPicPr>
                  <a:picLocks noChangeAspect="1"/>
                </p:cNvPicPr>
                <p:nvPr/>
              </p:nvPicPr>
              <p:blipFill>
                <a:blip r:embed="rId13"/>
                <a:srcRect l="23439" r="21864"/>
                <a:stretch>
                  <a:fillRect/>
                </a:stretch>
              </p:blipFill>
              <p:spPr>
                <a:xfrm>
                  <a:off x="555181" y="300020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0" name="Picture 230" descr="Picture 230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628344" y="461452"/>
                  <a:ext cx="108237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64" name="Group 220"/>
              <p:cNvGrpSpPr/>
              <p:nvPr/>
            </p:nvGrpSpPr>
            <p:grpSpPr>
              <a:xfrm>
                <a:off x="153995" y="34723"/>
                <a:ext cx="533988" cy="193399"/>
                <a:chOff x="0" y="0"/>
                <a:chExt cx="533987" cy="193398"/>
              </a:xfrm>
            </p:grpSpPr>
            <p:sp>
              <p:nvSpPr>
                <p:cNvPr id="262" name="TextBox 8"/>
                <p:cNvSpPr txBox="1"/>
                <p:nvPr/>
              </p:nvSpPr>
              <p:spPr>
                <a:xfrm>
                  <a:off x="52722" y="-1"/>
                  <a:ext cx="428542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263" name="TextBox 8"/>
                <p:cNvSpPr txBox="1"/>
                <p:nvPr/>
              </p:nvSpPr>
              <p:spPr>
                <a:xfrm>
                  <a:off x="0" y="66398"/>
                  <a:ext cx="533988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grpSp>
        <p:nvGrpSpPr>
          <p:cNvPr id="281" name="Group 285"/>
          <p:cNvGrpSpPr/>
          <p:nvPr/>
        </p:nvGrpSpPr>
        <p:grpSpPr>
          <a:xfrm>
            <a:off x="8829732" y="3830002"/>
            <a:ext cx="834158" cy="1148403"/>
            <a:chOff x="-1" y="0"/>
            <a:chExt cx="834157" cy="1148401"/>
          </a:xfrm>
        </p:grpSpPr>
        <p:sp>
          <p:nvSpPr>
            <p:cNvPr id="267" name="Straight Connector 191"/>
            <p:cNvSpPr/>
            <p:nvPr/>
          </p:nvSpPr>
          <p:spPr>
            <a:xfrm flipH="1">
              <a:off x="525281" y="-1"/>
              <a:ext cx="308876" cy="47490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80" name="Group 231"/>
            <p:cNvGrpSpPr/>
            <p:nvPr/>
          </p:nvGrpSpPr>
          <p:grpSpPr>
            <a:xfrm>
              <a:off x="-2" y="436521"/>
              <a:ext cx="829692" cy="711880"/>
              <a:chOff x="-1" y="-2"/>
              <a:chExt cx="829690" cy="711879"/>
            </a:xfrm>
          </p:grpSpPr>
          <p:grpSp>
            <p:nvGrpSpPr>
              <p:cNvPr id="276" name="Group 232"/>
              <p:cNvGrpSpPr/>
              <p:nvPr/>
            </p:nvGrpSpPr>
            <p:grpSpPr>
              <a:xfrm>
                <a:off x="-2" y="-3"/>
                <a:ext cx="829692" cy="711881"/>
                <a:chOff x="0" y="-1"/>
                <a:chExt cx="829690" cy="711879"/>
              </a:xfrm>
            </p:grpSpPr>
            <p:pic>
              <p:nvPicPr>
                <p:cNvPr id="268" name="Picture 236" descr="Picture 23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-2"/>
                  <a:ext cx="829691" cy="7118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9" name="Picture 237" descr="Picture 237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269652" y="464758"/>
                  <a:ext cx="108235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0" name="Picture 238" descr="Picture 238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204312" y="313376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1" name="Picture 239" descr="Picture 239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101000" y="457090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2" name="Picture 240" descr="Picture 240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446947" y="454658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3" name="Picture 241" descr="Picture 241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379045" y="309369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4" name="Picture 242" descr="Picture 242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555180" y="300020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75" name="Picture 243" descr="Picture 243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628345" y="461452"/>
                  <a:ext cx="108235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79" name="Group 233"/>
              <p:cNvGrpSpPr/>
              <p:nvPr/>
            </p:nvGrpSpPr>
            <p:grpSpPr>
              <a:xfrm>
                <a:off x="153995" y="34723"/>
                <a:ext cx="533989" cy="193399"/>
                <a:chOff x="0" y="0"/>
                <a:chExt cx="533987" cy="193398"/>
              </a:xfrm>
            </p:grpSpPr>
            <p:sp>
              <p:nvSpPr>
                <p:cNvPr id="277" name="TextBox 8"/>
                <p:cNvSpPr txBox="1"/>
                <p:nvPr/>
              </p:nvSpPr>
              <p:spPr>
                <a:xfrm>
                  <a:off x="52722" y="-1"/>
                  <a:ext cx="428542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278" name="TextBox 8"/>
                <p:cNvSpPr txBox="1"/>
                <p:nvPr/>
              </p:nvSpPr>
              <p:spPr>
                <a:xfrm>
                  <a:off x="-1" y="66398"/>
                  <a:ext cx="533989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grpSp>
        <p:nvGrpSpPr>
          <p:cNvPr id="296" name="Group 286"/>
          <p:cNvGrpSpPr/>
          <p:nvPr/>
        </p:nvGrpSpPr>
        <p:grpSpPr>
          <a:xfrm>
            <a:off x="9674296" y="3830002"/>
            <a:ext cx="829693" cy="1148403"/>
            <a:chOff x="-1" y="0"/>
            <a:chExt cx="829691" cy="1148401"/>
          </a:xfrm>
        </p:grpSpPr>
        <p:sp>
          <p:nvSpPr>
            <p:cNvPr id="282" name="Straight Connector 193"/>
            <p:cNvSpPr/>
            <p:nvPr/>
          </p:nvSpPr>
          <p:spPr>
            <a:xfrm>
              <a:off x="298460" y="-1"/>
              <a:ext cx="172912" cy="47556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95" name="Group 244"/>
            <p:cNvGrpSpPr/>
            <p:nvPr/>
          </p:nvGrpSpPr>
          <p:grpSpPr>
            <a:xfrm>
              <a:off x="-2" y="436521"/>
              <a:ext cx="829692" cy="711880"/>
              <a:chOff x="-1" y="-2"/>
              <a:chExt cx="829691" cy="711879"/>
            </a:xfrm>
          </p:grpSpPr>
          <p:grpSp>
            <p:nvGrpSpPr>
              <p:cNvPr id="291" name="Group 245"/>
              <p:cNvGrpSpPr/>
              <p:nvPr/>
            </p:nvGrpSpPr>
            <p:grpSpPr>
              <a:xfrm>
                <a:off x="-2" y="-3"/>
                <a:ext cx="829693" cy="711881"/>
                <a:chOff x="0" y="-1"/>
                <a:chExt cx="829691" cy="711879"/>
              </a:xfrm>
            </p:grpSpPr>
            <p:pic>
              <p:nvPicPr>
                <p:cNvPr id="283" name="Picture 249" descr="Picture 249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-2"/>
                  <a:ext cx="829692" cy="7118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4" name="Picture 250" descr="Picture 250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269652" y="464758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5" name="Picture 251" descr="Picture 251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4"/>
                <a:stretch>
                  <a:fillRect/>
                </a:stretch>
              </p:blipFill>
              <p:spPr>
                <a:xfrm>
                  <a:off x="204312" y="313376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6" name="Picture 252" descr="Picture 252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101000" y="457090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7" name="Picture 253" descr="Picture 253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446948" y="454658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8" name="Picture 254" descr="Picture 254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4"/>
                <a:stretch>
                  <a:fillRect/>
                </a:stretch>
              </p:blipFill>
              <p:spPr>
                <a:xfrm>
                  <a:off x="379046" y="309369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89" name="Picture 255" descr="Picture 255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4"/>
                <a:stretch>
                  <a:fillRect/>
                </a:stretch>
              </p:blipFill>
              <p:spPr>
                <a:xfrm>
                  <a:off x="555181" y="300020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90" name="Picture 256" descr="Picture 256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628346" y="461452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294" name="Group 246"/>
              <p:cNvGrpSpPr/>
              <p:nvPr/>
            </p:nvGrpSpPr>
            <p:grpSpPr>
              <a:xfrm>
                <a:off x="153995" y="34723"/>
                <a:ext cx="533990" cy="193399"/>
                <a:chOff x="0" y="0"/>
                <a:chExt cx="533989" cy="193398"/>
              </a:xfrm>
            </p:grpSpPr>
            <p:sp>
              <p:nvSpPr>
                <p:cNvPr id="292" name="TextBox 8"/>
                <p:cNvSpPr txBox="1"/>
                <p:nvPr/>
              </p:nvSpPr>
              <p:spPr>
                <a:xfrm>
                  <a:off x="52722" y="-1"/>
                  <a:ext cx="428543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293" name="TextBox 8"/>
                <p:cNvSpPr txBox="1"/>
                <p:nvPr/>
              </p:nvSpPr>
              <p:spPr>
                <a:xfrm>
                  <a:off x="-1" y="66398"/>
                  <a:ext cx="533990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grpSp>
        <p:nvGrpSpPr>
          <p:cNvPr id="311" name="Group 287"/>
          <p:cNvGrpSpPr/>
          <p:nvPr/>
        </p:nvGrpSpPr>
        <p:grpSpPr>
          <a:xfrm>
            <a:off x="10414309" y="3830001"/>
            <a:ext cx="905496" cy="1148404"/>
            <a:chOff x="0" y="-1"/>
            <a:chExt cx="905495" cy="1148402"/>
          </a:xfrm>
        </p:grpSpPr>
        <p:sp>
          <p:nvSpPr>
            <p:cNvPr id="297" name="Straight Connector 197"/>
            <p:cNvSpPr/>
            <p:nvPr/>
          </p:nvSpPr>
          <p:spPr>
            <a:xfrm>
              <a:off x="-1" y="-2"/>
              <a:ext cx="561044" cy="50447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10" name="Group 257"/>
            <p:cNvGrpSpPr/>
            <p:nvPr/>
          </p:nvGrpSpPr>
          <p:grpSpPr>
            <a:xfrm>
              <a:off x="75803" y="436521"/>
              <a:ext cx="829692" cy="711880"/>
              <a:chOff x="-1" y="-2"/>
              <a:chExt cx="829691" cy="711879"/>
            </a:xfrm>
          </p:grpSpPr>
          <p:grpSp>
            <p:nvGrpSpPr>
              <p:cNvPr id="306" name="Group 258"/>
              <p:cNvGrpSpPr/>
              <p:nvPr/>
            </p:nvGrpSpPr>
            <p:grpSpPr>
              <a:xfrm>
                <a:off x="-2" y="-3"/>
                <a:ext cx="829692" cy="711881"/>
                <a:chOff x="0" y="-1"/>
                <a:chExt cx="829691" cy="711879"/>
              </a:xfrm>
            </p:grpSpPr>
            <p:pic>
              <p:nvPicPr>
                <p:cNvPr id="298" name="Picture 262" descr="Picture 26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" y="-2"/>
                  <a:ext cx="829692" cy="7118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99" name="Picture 263" descr="Picture 263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269652" y="464758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0" name="Picture 264" descr="Picture 264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204312" y="313376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1" name="Picture 265" descr="Picture 265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101000" y="457090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2" name="Picture 266" descr="Picture 266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446947" y="454658"/>
                  <a:ext cx="108237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3" name="Picture 267" descr="Picture 267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379046" y="309369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4" name="Picture 268" descr="Picture 268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555181" y="300020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05" name="Picture 269" descr="Picture 269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3"/>
                <a:stretch>
                  <a:fillRect/>
                </a:stretch>
              </p:blipFill>
              <p:spPr>
                <a:xfrm>
                  <a:off x="628345" y="461452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09" name="Group 259"/>
              <p:cNvGrpSpPr/>
              <p:nvPr/>
            </p:nvGrpSpPr>
            <p:grpSpPr>
              <a:xfrm>
                <a:off x="153995" y="34723"/>
                <a:ext cx="533989" cy="193399"/>
                <a:chOff x="0" y="0"/>
                <a:chExt cx="533987" cy="193398"/>
              </a:xfrm>
            </p:grpSpPr>
            <p:sp>
              <p:nvSpPr>
                <p:cNvPr id="307" name="TextBox 8"/>
                <p:cNvSpPr txBox="1"/>
                <p:nvPr/>
              </p:nvSpPr>
              <p:spPr>
                <a:xfrm>
                  <a:off x="52722" y="-1"/>
                  <a:ext cx="428543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308" name="TextBox 8"/>
                <p:cNvSpPr txBox="1"/>
                <p:nvPr/>
              </p:nvSpPr>
              <p:spPr>
                <a:xfrm>
                  <a:off x="0" y="66398"/>
                  <a:ext cx="533988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grpSp>
        <p:nvGrpSpPr>
          <p:cNvPr id="326" name="Group 288"/>
          <p:cNvGrpSpPr/>
          <p:nvPr/>
        </p:nvGrpSpPr>
        <p:grpSpPr>
          <a:xfrm>
            <a:off x="10945876" y="3830000"/>
            <a:ext cx="1207846" cy="1148405"/>
            <a:chOff x="0" y="0"/>
            <a:chExt cx="1207845" cy="1148404"/>
          </a:xfrm>
        </p:grpSpPr>
        <p:sp>
          <p:nvSpPr>
            <p:cNvPr id="312" name="Straight Connector 200"/>
            <p:cNvSpPr/>
            <p:nvPr/>
          </p:nvSpPr>
          <p:spPr>
            <a:xfrm>
              <a:off x="-1" y="-1"/>
              <a:ext cx="829688" cy="511986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25" name="Group 270"/>
            <p:cNvGrpSpPr/>
            <p:nvPr/>
          </p:nvGrpSpPr>
          <p:grpSpPr>
            <a:xfrm>
              <a:off x="378154" y="436520"/>
              <a:ext cx="829691" cy="711884"/>
              <a:chOff x="0" y="-1"/>
              <a:chExt cx="829690" cy="711882"/>
            </a:xfrm>
          </p:grpSpPr>
          <p:grpSp>
            <p:nvGrpSpPr>
              <p:cNvPr id="321" name="Group 271"/>
              <p:cNvGrpSpPr/>
              <p:nvPr/>
            </p:nvGrpSpPr>
            <p:grpSpPr>
              <a:xfrm>
                <a:off x="0" y="-2"/>
                <a:ext cx="829691" cy="711883"/>
                <a:chOff x="0" y="0"/>
                <a:chExt cx="829690" cy="711882"/>
              </a:xfrm>
            </p:grpSpPr>
            <p:pic>
              <p:nvPicPr>
                <p:cNvPr id="313" name="Picture 275" descr="Picture 275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-1"/>
                  <a:ext cx="829691" cy="711883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4" name="Picture 276" descr="Picture 276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269652" y="464760"/>
                  <a:ext cx="108236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5" name="Picture 277" descr="Picture 277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204311" y="313377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6" name="Picture 278" descr="Picture 278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101000" y="457092"/>
                  <a:ext cx="108235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7" name="Picture 279" descr="Picture 279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446946" y="454660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8" name="Picture 280" descr="Picture 280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4"/>
                <a:stretch>
                  <a:fillRect/>
                </a:stretch>
              </p:blipFill>
              <p:spPr>
                <a:xfrm>
                  <a:off x="379046" y="309370"/>
                  <a:ext cx="108235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9" name="Picture 281" descr="Picture 281"/>
                <p:cNvPicPr>
                  <a:picLocks noChangeAspect="1"/>
                </p:cNvPicPr>
                <p:nvPr/>
              </p:nvPicPr>
              <p:blipFill>
                <a:blip r:embed="rId13"/>
                <a:srcRect l="23440" r="21863"/>
                <a:stretch>
                  <a:fillRect/>
                </a:stretch>
              </p:blipFill>
              <p:spPr>
                <a:xfrm>
                  <a:off x="555180" y="300021"/>
                  <a:ext cx="108236" cy="197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20" name="Picture 282" descr="Picture 282"/>
                <p:cNvPicPr>
                  <a:picLocks noChangeAspect="1"/>
                </p:cNvPicPr>
                <p:nvPr/>
              </p:nvPicPr>
              <p:blipFill>
                <a:blip r:embed="rId12"/>
                <a:srcRect l="22653" r="22652"/>
                <a:stretch>
                  <a:fillRect/>
                </a:stretch>
              </p:blipFill>
              <p:spPr>
                <a:xfrm>
                  <a:off x="628344" y="461454"/>
                  <a:ext cx="108237" cy="19789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324" name="Group 272"/>
              <p:cNvGrpSpPr/>
              <p:nvPr/>
            </p:nvGrpSpPr>
            <p:grpSpPr>
              <a:xfrm>
                <a:off x="153995" y="34722"/>
                <a:ext cx="533989" cy="193400"/>
                <a:chOff x="0" y="0"/>
                <a:chExt cx="533987" cy="193399"/>
              </a:xfrm>
            </p:grpSpPr>
            <p:sp>
              <p:nvSpPr>
                <p:cNvPr id="322" name="TextBox 8"/>
                <p:cNvSpPr txBox="1"/>
                <p:nvPr/>
              </p:nvSpPr>
              <p:spPr>
                <a:xfrm>
                  <a:off x="52722" y="-1"/>
                  <a:ext cx="428542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500" spc="187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OUTLET</a:t>
                  </a:r>
                </a:p>
              </p:txBody>
            </p:sp>
            <p:sp>
              <p:nvSpPr>
                <p:cNvPr id="323" name="TextBox 8"/>
                <p:cNvSpPr txBox="1"/>
                <p:nvPr/>
              </p:nvSpPr>
              <p:spPr>
                <a:xfrm>
                  <a:off x="-1" y="66398"/>
                  <a:ext cx="533989" cy="1270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4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</p:grpSp>
      <p:sp>
        <p:nvSpPr>
          <p:cNvPr id="327" name="TextBox 7"/>
          <p:cNvSpPr txBox="1"/>
          <p:nvPr/>
        </p:nvSpPr>
        <p:spPr>
          <a:xfrm>
            <a:off x="187056" y="5447287"/>
            <a:ext cx="1879607" cy="768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0478" tIns="30478" rIns="30478" bIns="30478">
            <a:spAutoFit/>
          </a:bodyPr>
          <a:lstStyle/>
          <a:p>
            <a:pPr defTabSz="609600">
              <a:lnSpc>
                <a:spcPct val="70000"/>
              </a:lnSpc>
              <a:defRPr sz="16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1 SOLO INGRESO</a:t>
            </a:r>
            <a:endParaRPr dirty="0"/>
          </a:p>
          <a:p>
            <a:pPr defTabSz="609600">
              <a:lnSpc>
                <a:spcPct val="70000"/>
              </a:lnSpc>
              <a:defRPr sz="16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PRODUCTO DE HABILIDAD &amp; TRABAJO</a:t>
            </a:r>
            <a:endParaRPr dirty="0"/>
          </a:p>
        </p:txBody>
      </p:sp>
      <p:sp>
        <p:nvSpPr>
          <p:cNvPr id="328" name="TextBox 7"/>
          <p:cNvSpPr txBox="1"/>
          <p:nvPr/>
        </p:nvSpPr>
        <p:spPr>
          <a:xfrm>
            <a:off x="8746132" y="5447287"/>
            <a:ext cx="2408152" cy="595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0478" tIns="30478" rIns="30478" bIns="30478">
            <a:spAutoFit/>
          </a:bodyPr>
          <a:lstStyle/>
          <a:p>
            <a:pPr defTabSz="609600">
              <a:lnSpc>
                <a:spcPct val="70000"/>
              </a:lnSpc>
              <a:defRPr sz="16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INGRESOS MÚLTIPLES</a:t>
            </a:r>
            <a:endParaRPr dirty="0"/>
          </a:p>
          <a:p>
            <a:pPr defTabSz="609600">
              <a:lnSpc>
                <a:spcPct val="70000"/>
              </a:lnSpc>
              <a:defRPr sz="16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PRODUC</a:t>
            </a:r>
            <a:r>
              <a:rPr lang="es-419" dirty="0"/>
              <a:t>TO</a:t>
            </a:r>
            <a:r>
              <a:rPr dirty="0"/>
              <a:t> </a:t>
            </a:r>
            <a:r>
              <a:rPr lang="es-419" dirty="0"/>
              <a:t>DE</a:t>
            </a:r>
            <a:r>
              <a:rPr dirty="0"/>
              <a:t> VISION &amp; </a:t>
            </a:r>
            <a:r>
              <a:rPr lang="es-419" dirty="0"/>
              <a:t>SISTEMA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4" animBg="1" advAuto="0"/>
      <p:bldP spid="204" grpId="7" animBg="1" advAuto="0"/>
      <p:bldP spid="207" grpId="1" animBg="1" advAuto="0"/>
      <p:bldP spid="218" grpId="6" animBg="1" advAuto="0"/>
      <p:bldP spid="231" grpId="10" animBg="1" advAuto="0"/>
      <p:bldP spid="234" grpId="2" animBg="1" advAuto="0"/>
      <p:bldP spid="235" grpId="5" animBg="1" advAuto="0"/>
      <p:bldP spid="236" grpId="8" animBg="1" advAuto="0"/>
      <p:bldP spid="251" grpId="11" animBg="1" advAuto="0"/>
      <p:bldP spid="266" grpId="12" animBg="1" advAuto="0"/>
      <p:bldP spid="281" grpId="13" animBg="1" advAuto="0"/>
      <p:bldP spid="296" grpId="14" animBg="1" advAuto="0"/>
      <p:bldP spid="311" grpId="15" animBg="1" advAuto="0"/>
      <p:bldP spid="326" grpId="16" animBg="1" advAuto="0"/>
      <p:bldP spid="327" grpId="3" animBg="1" advAuto="0"/>
      <p:bldP spid="328" grpId="9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1722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8" descr="Picture 8"/>
          <p:cNvPicPr>
            <a:picLocks noChangeAspect="1"/>
          </p:cNvPicPr>
          <p:nvPr/>
        </p:nvPicPr>
        <p:blipFill>
          <a:blip r:embed="rId2"/>
          <a:srcRect l="23441" r="21864"/>
          <a:stretch>
            <a:fillRect/>
          </a:stretch>
        </p:blipFill>
        <p:spPr>
          <a:xfrm>
            <a:off x="1490192" y="2730849"/>
            <a:ext cx="1427967" cy="2610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93066" y="3714929"/>
            <a:ext cx="757215" cy="64264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TextBox 8"/>
          <p:cNvSpPr txBox="1"/>
          <p:nvPr/>
        </p:nvSpPr>
        <p:spPr>
          <a:xfrm>
            <a:off x="1468812" y="6032848"/>
            <a:ext cx="144934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AGENTE</a:t>
            </a:r>
            <a:endParaRPr dirty="0"/>
          </a:p>
        </p:txBody>
      </p:sp>
      <p:grpSp>
        <p:nvGrpSpPr>
          <p:cNvPr id="341" name="Group 17"/>
          <p:cNvGrpSpPr/>
          <p:nvPr/>
        </p:nvGrpSpPr>
        <p:grpSpPr>
          <a:xfrm>
            <a:off x="396317" y="575415"/>
            <a:ext cx="1449350" cy="1685190"/>
            <a:chOff x="-1" y="-2"/>
            <a:chExt cx="1449348" cy="1685189"/>
          </a:xfrm>
        </p:grpSpPr>
        <p:grpSp>
          <p:nvGrpSpPr>
            <p:cNvPr id="339" name="Group 28"/>
            <p:cNvGrpSpPr/>
            <p:nvPr/>
          </p:nvGrpSpPr>
          <p:grpSpPr>
            <a:xfrm>
              <a:off x="108741" y="-2"/>
              <a:ext cx="1084083" cy="1685189"/>
              <a:chOff x="0" y="0"/>
              <a:chExt cx="1084081" cy="1685188"/>
            </a:xfrm>
          </p:grpSpPr>
          <p:sp>
            <p:nvSpPr>
              <p:cNvPr id="336" name="Straight Connector 6"/>
              <p:cNvSpPr/>
              <p:nvPr/>
            </p:nvSpPr>
            <p:spPr>
              <a:xfrm flipH="1" flipV="1">
                <a:off x="731136" y="1074758"/>
                <a:ext cx="232623" cy="610430"/>
              </a:xfrm>
              <a:prstGeom prst="line">
                <a:avLst/>
              </a:prstGeom>
              <a:noFill/>
              <a:ln w="254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Oval 11"/>
              <p:cNvSpPr/>
              <p:nvPr/>
            </p:nvSpPr>
            <p:spPr>
              <a:xfrm>
                <a:off x="149713" y="147968"/>
                <a:ext cx="934369" cy="995639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8" name="Arc 27"/>
              <p:cNvSpPr/>
              <p:nvPr/>
            </p:nvSpPr>
            <p:spPr>
              <a:xfrm rot="15888148">
                <a:off x="271142" y="-203154"/>
                <a:ext cx="537277" cy="1035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5356"/>
                      <a:pt x="21600" y="11962"/>
                    </a:cubicBezTo>
                    <a:cubicBezTo>
                      <a:pt x="21600" y="15768"/>
                      <a:pt x="18330" y="19346"/>
                      <a:pt x="12793" y="21600"/>
                    </a:cubicBezTo>
                  </a:path>
                </a:pathLst>
              </a:custGeom>
              <a:noFill/>
              <a:ln w="12700" cap="flat">
                <a:solidFill>
                  <a:schemeClr val="accent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/>
                </a:pPr>
                <a:endParaRPr/>
              </a:p>
            </p:txBody>
          </p:sp>
        </p:grpSp>
        <p:sp>
          <p:nvSpPr>
            <p:cNvPr id="340" name="TextBox 8"/>
            <p:cNvSpPr txBox="1"/>
            <p:nvPr/>
          </p:nvSpPr>
          <p:spPr>
            <a:xfrm>
              <a:off x="-1" y="478952"/>
              <a:ext cx="1449348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FILOSOFÍA DE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INGRESOS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MÚLTIPLES</a:t>
              </a:r>
              <a:endParaRPr dirty="0"/>
            </a:p>
          </p:txBody>
        </p:sp>
      </p:grpSp>
      <p:grpSp>
        <p:nvGrpSpPr>
          <p:cNvPr id="347" name="Group 18"/>
          <p:cNvGrpSpPr/>
          <p:nvPr/>
        </p:nvGrpSpPr>
        <p:grpSpPr>
          <a:xfrm>
            <a:off x="1559707" y="271973"/>
            <a:ext cx="1449348" cy="1838836"/>
            <a:chOff x="0" y="-2"/>
            <a:chExt cx="1449347" cy="1838834"/>
          </a:xfrm>
        </p:grpSpPr>
        <p:grpSp>
          <p:nvGrpSpPr>
            <p:cNvPr id="345" name="Group 38"/>
            <p:cNvGrpSpPr/>
            <p:nvPr/>
          </p:nvGrpSpPr>
          <p:grpSpPr>
            <a:xfrm>
              <a:off x="102798" y="-3"/>
              <a:ext cx="1251091" cy="1838836"/>
              <a:chOff x="-1" y="-1"/>
              <a:chExt cx="1251089" cy="1838834"/>
            </a:xfrm>
          </p:grpSpPr>
          <p:sp>
            <p:nvSpPr>
              <p:cNvPr id="342" name="Straight Connector 39"/>
              <p:cNvSpPr/>
              <p:nvPr/>
            </p:nvSpPr>
            <p:spPr>
              <a:xfrm flipV="1">
                <a:off x="545554" y="1185833"/>
                <a:ext cx="18100" cy="653001"/>
              </a:xfrm>
              <a:prstGeom prst="line">
                <a:avLst/>
              </a:prstGeom>
              <a:noFill/>
              <a:ln w="25400" cap="flat">
                <a:solidFill>
                  <a:srgbClr val="C4BD97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Oval 40"/>
              <p:cNvSpPr/>
              <p:nvPr/>
            </p:nvSpPr>
            <p:spPr>
              <a:xfrm rot="1346898">
                <a:off x="154689" y="247927"/>
                <a:ext cx="934369" cy="995637"/>
              </a:xfrm>
              <a:prstGeom prst="ellipse">
                <a:avLst/>
              </a:prstGeom>
              <a:solidFill>
                <a:srgbClr val="DDD9C3"/>
              </a:solidFill>
              <a:ln w="12700" cap="flat">
                <a:solidFill>
                  <a:srgbClr val="C4BD97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4" name="Arc 41"/>
              <p:cNvSpPr/>
              <p:nvPr/>
            </p:nvSpPr>
            <p:spPr>
              <a:xfrm rot="17235046">
                <a:off x="408494" y="-107533"/>
                <a:ext cx="537276" cy="1035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5356"/>
                      <a:pt x="21600" y="11962"/>
                    </a:cubicBezTo>
                    <a:cubicBezTo>
                      <a:pt x="21600" y="15768"/>
                      <a:pt x="18330" y="19346"/>
                      <a:pt x="12793" y="21600"/>
                    </a:cubicBezTo>
                  </a:path>
                </a:pathLst>
              </a:custGeom>
              <a:noFill/>
              <a:ln w="12700" cap="flat">
                <a:solidFill>
                  <a:srgbClr val="C4BD97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/>
                </a:pPr>
                <a:endParaRPr/>
              </a:p>
            </p:txBody>
          </p:sp>
        </p:grpSp>
        <p:sp>
          <p:nvSpPr>
            <p:cNvPr id="346" name="TextBox 8"/>
            <p:cNvSpPr txBox="1"/>
            <p:nvPr/>
          </p:nvSpPr>
          <p:spPr>
            <a:xfrm>
              <a:off x="-1" y="496552"/>
              <a:ext cx="1449348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FILOSOFÍA</a:t>
              </a:r>
              <a:endParaRPr dirty="0"/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DE</a:t>
              </a:r>
              <a:r>
                <a:rPr dirty="0"/>
                <a:t> 10%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3 R</a:t>
              </a:r>
              <a:r>
                <a:rPr lang="es-419" dirty="0"/>
                <a:t>EGLA</a:t>
              </a:r>
              <a:r>
                <a:rPr dirty="0"/>
                <a:t>S –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3 </a:t>
              </a:r>
              <a:r>
                <a:rPr lang="es-419" dirty="0"/>
                <a:t>METAS</a:t>
              </a:r>
              <a:endParaRPr dirty="0"/>
            </a:p>
          </p:txBody>
        </p:sp>
      </p:grpSp>
      <p:grpSp>
        <p:nvGrpSpPr>
          <p:cNvPr id="353" name="Group 19"/>
          <p:cNvGrpSpPr/>
          <p:nvPr/>
        </p:nvGrpSpPr>
        <p:grpSpPr>
          <a:xfrm>
            <a:off x="2721480" y="464708"/>
            <a:ext cx="1488514" cy="1738550"/>
            <a:chOff x="22158" y="-2"/>
            <a:chExt cx="1488512" cy="1738549"/>
          </a:xfrm>
        </p:grpSpPr>
        <p:grpSp>
          <p:nvGrpSpPr>
            <p:cNvPr id="351" name="Group 42"/>
            <p:cNvGrpSpPr/>
            <p:nvPr/>
          </p:nvGrpSpPr>
          <p:grpSpPr>
            <a:xfrm>
              <a:off x="66983" y="-2"/>
              <a:ext cx="1443687" cy="1738549"/>
              <a:chOff x="-1" y="0"/>
              <a:chExt cx="1443686" cy="1738548"/>
            </a:xfrm>
          </p:grpSpPr>
          <p:sp>
            <p:nvSpPr>
              <p:cNvPr id="348" name="Straight Connector 43"/>
              <p:cNvSpPr/>
              <p:nvPr/>
            </p:nvSpPr>
            <p:spPr>
              <a:xfrm flipV="1">
                <a:off x="73406" y="1179767"/>
                <a:ext cx="338379" cy="558781"/>
              </a:xfrm>
              <a:prstGeom prst="line">
                <a:avLst/>
              </a:prstGeom>
              <a:noFill/>
              <a:ln w="25400" cap="flat">
                <a:solidFill>
                  <a:srgbClr val="7BE1F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Oval 44"/>
              <p:cNvSpPr/>
              <p:nvPr/>
            </p:nvSpPr>
            <p:spPr>
              <a:xfrm rot="3123505">
                <a:off x="212664" y="328099"/>
                <a:ext cx="934367" cy="995637"/>
              </a:xfrm>
              <a:prstGeom prst="ellipse">
                <a:avLst/>
              </a:prstGeom>
              <a:solidFill>
                <a:srgbClr val="7BE1F5"/>
              </a:solidFill>
              <a:ln w="12700" cap="flat">
                <a:solidFill>
                  <a:srgbClr val="7BE1F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0" name="Arc 45"/>
              <p:cNvSpPr/>
              <p:nvPr/>
            </p:nvSpPr>
            <p:spPr>
              <a:xfrm rot="19011652">
                <a:off x="625121" y="43784"/>
                <a:ext cx="537277" cy="1035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5356"/>
                      <a:pt x="21600" y="11962"/>
                    </a:cubicBezTo>
                    <a:cubicBezTo>
                      <a:pt x="21600" y="15768"/>
                      <a:pt x="18330" y="19346"/>
                      <a:pt x="12793" y="21600"/>
                    </a:cubicBezTo>
                  </a:path>
                </a:pathLst>
              </a:custGeom>
              <a:noFill/>
              <a:ln w="12700" cap="flat">
                <a:solidFill>
                  <a:srgbClr val="7BE1F5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609600">
                  <a:defRPr sz="1200"/>
                </a:pPr>
                <a:endParaRPr/>
              </a:p>
            </p:txBody>
          </p:sp>
        </p:grpSp>
        <p:sp>
          <p:nvSpPr>
            <p:cNvPr id="352" name="TextBox 8"/>
            <p:cNvSpPr txBox="1"/>
            <p:nvPr/>
          </p:nvSpPr>
          <p:spPr>
            <a:xfrm>
              <a:off x="22158" y="592204"/>
              <a:ext cx="1449347" cy="415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FILOSOFÍA DE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MEJORA</a:t>
              </a:r>
            </a:p>
            <a:p>
              <a:pPr algn="ctr" defTabSz="609600">
                <a:defRPr sz="900" b="1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s-419" dirty="0"/>
                <a:t>PERSONAL</a:t>
              </a:r>
              <a:endParaRPr dirty="0"/>
            </a:p>
          </p:txBody>
        </p:sp>
      </p:grpSp>
      <p:sp>
        <p:nvSpPr>
          <p:cNvPr id="354" name="TextBox 8"/>
          <p:cNvSpPr txBox="1"/>
          <p:nvPr/>
        </p:nvSpPr>
        <p:spPr>
          <a:xfrm>
            <a:off x="5564808" y="6032848"/>
            <a:ext cx="144934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AGENTE</a:t>
            </a:r>
            <a:endParaRPr dirty="0"/>
          </a:p>
        </p:txBody>
      </p:sp>
      <p:grpSp>
        <p:nvGrpSpPr>
          <p:cNvPr id="357" name="Group 20"/>
          <p:cNvGrpSpPr/>
          <p:nvPr/>
        </p:nvGrpSpPr>
        <p:grpSpPr>
          <a:xfrm>
            <a:off x="4750768" y="2385253"/>
            <a:ext cx="3098804" cy="3302004"/>
            <a:chOff x="0" y="0"/>
            <a:chExt cx="3098803" cy="3302003"/>
          </a:xfrm>
        </p:grpSpPr>
        <p:pic>
          <p:nvPicPr>
            <p:cNvPr id="355" name="Picture 49" descr="Picture 49"/>
            <p:cNvPicPr>
              <a:picLocks noChangeAspect="1"/>
            </p:cNvPicPr>
            <p:nvPr/>
          </p:nvPicPr>
          <p:blipFill>
            <a:blip r:embed="rId2"/>
            <a:srcRect l="23441" r="21864"/>
            <a:stretch>
              <a:fillRect/>
            </a:stretch>
          </p:blipFill>
          <p:spPr>
            <a:xfrm>
              <a:off x="835417" y="345596"/>
              <a:ext cx="1427968" cy="2610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6" name="Oval 51"/>
            <p:cNvSpPr/>
            <p:nvPr/>
          </p:nvSpPr>
          <p:spPr>
            <a:xfrm>
              <a:off x="-1" y="-1"/>
              <a:ext cx="3098804" cy="3302005"/>
            </a:xfrm>
            <a:prstGeom prst="ellipse">
              <a:avLst/>
            </a:prstGeom>
            <a:noFill/>
            <a:ln w="127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8" name="Rectangle 52"/>
          <p:cNvSpPr txBox="1"/>
          <p:nvPr/>
        </p:nvSpPr>
        <p:spPr>
          <a:xfrm>
            <a:off x="4038117" y="2513253"/>
            <a:ext cx="4543821" cy="685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09600">
              <a:defRPr sz="16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rPr lang="es-419" dirty="0"/>
              <a:t>EMPODERA 2 FAMILIAS POR MES</a:t>
            </a:r>
            <a:endParaRPr dirty="0"/>
          </a:p>
        </p:txBody>
      </p:sp>
      <p:sp>
        <p:nvSpPr>
          <p:cNvPr id="359" name="Rectangle 53"/>
          <p:cNvSpPr txBox="1"/>
          <p:nvPr/>
        </p:nvSpPr>
        <p:spPr>
          <a:xfrm rot="21033911">
            <a:off x="445243" y="341957"/>
            <a:ext cx="1239134" cy="1082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09600">
              <a:defRPr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SOCIOS</a:t>
            </a:r>
            <a:endParaRPr dirty="0"/>
          </a:p>
        </p:txBody>
      </p:sp>
      <p:sp>
        <p:nvSpPr>
          <p:cNvPr id="360" name="Rectangle 54"/>
          <p:cNvSpPr txBox="1"/>
          <p:nvPr/>
        </p:nvSpPr>
        <p:spPr>
          <a:xfrm>
            <a:off x="1677654" y="115059"/>
            <a:ext cx="1239134" cy="93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09600">
              <a:defRPr sz="1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PRODUCCIÓN</a:t>
            </a:r>
            <a:endParaRPr dirty="0"/>
          </a:p>
        </p:txBody>
      </p:sp>
      <p:sp>
        <p:nvSpPr>
          <p:cNvPr id="361" name="Rectangle 55"/>
          <p:cNvSpPr txBox="1"/>
          <p:nvPr/>
        </p:nvSpPr>
        <p:spPr>
          <a:xfrm rot="1525051">
            <a:off x="3088856" y="323258"/>
            <a:ext cx="1239134" cy="81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09600">
              <a:defRPr sz="1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LICEN</a:t>
            </a:r>
            <a:r>
              <a:rPr lang="es-419" dirty="0"/>
              <a:t>CIA</a:t>
            </a:r>
            <a:r>
              <a:rPr dirty="0"/>
              <a:t> &amp; </a:t>
            </a:r>
            <a:r>
              <a:rPr lang="es-419" dirty="0"/>
              <a:t>CONVENCIÓN</a:t>
            </a:r>
            <a:endParaRPr dirty="0"/>
          </a:p>
        </p:txBody>
      </p:sp>
      <p:sp>
        <p:nvSpPr>
          <p:cNvPr id="365" name="TextBox 8"/>
          <p:cNvSpPr txBox="1"/>
          <p:nvPr/>
        </p:nvSpPr>
        <p:spPr>
          <a:xfrm>
            <a:off x="8709148" y="1183059"/>
            <a:ext cx="344437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700" spc="253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PAGO AL AGENTE</a:t>
            </a:r>
            <a:endParaRPr dirty="0"/>
          </a:p>
        </p:txBody>
      </p:sp>
      <p:pic>
        <p:nvPicPr>
          <p:cNvPr id="36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5442" y="3714929"/>
            <a:ext cx="757215" cy="64264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extBox 8"/>
          <p:cNvSpPr txBox="1"/>
          <p:nvPr/>
        </p:nvSpPr>
        <p:spPr>
          <a:xfrm>
            <a:off x="8790347" y="2066646"/>
            <a:ext cx="32819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AS</a:t>
            </a:r>
            <a:r>
              <a:rPr lang="es-419" dirty="0"/>
              <a:t>OCIADO</a:t>
            </a:r>
            <a:r>
              <a:rPr dirty="0"/>
              <a:t> 35% </a:t>
            </a:r>
          </a:p>
        </p:txBody>
      </p:sp>
      <p:sp>
        <p:nvSpPr>
          <p:cNvPr id="368" name="TextBox 8"/>
          <p:cNvSpPr txBox="1"/>
          <p:nvPr/>
        </p:nvSpPr>
        <p:spPr>
          <a:xfrm>
            <a:off x="9375154" y="2430333"/>
            <a:ext cx="2112360" cy="561976"/>
          </a:xfrm>
          <a:prstGeom prst="rect">
            <a:avLst/>
          </a:prstGeom>
          <a:ln w="3175">
            <a:solidFill>
              <a:srgbClr val="7BE1F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600">
              <a:defRPr sz="1600" spc="2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 </a:t>
            </a:r>
            <a:r>
              <a:rPr sz="3200"/>
              <a:t>$3,500</a:t>
            </a:r>
          </a:p>
        </p:txBody>
      </p:sp>
      <p:sp>
        <p:nvSpPr>
          <p:cNvPr id="369" name="TextBox 8"/>
          <p:cNvSpPr txBox="1"/>
          <p:nvPr/>
        </p:nvSpPr>
        <p:spPr>
          <a:xfrm>
            <a:off x="8973517" y="4478599"/>
            <a:ext cx="309880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 spc="187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MD 50%</a:t>
            </a:r>
          </a:p>
        </p:txBody>
      </p:sp>
      <p:sp>
        <p:nvSpPr>
          <p:cNvPr id="370" name="TextBox 8"/>
          <p:cNvSpPr txBox="1"/>
          <p:nvPr/>
        </p:nvSpPr>
        <p:spPr>
          <a:xfrm>
            <a:off x="9270753" y="4764584"/>
            <a:ext cx="2321163" cy="561976"/>
          </a:xfrm>
          <a:prstGeom prst="rect">
            <a:avLst/>
          </a:prstGeom>
          <a:ln w="3175">
            <a:solidFill>
              <a:srgbClr val="7BE1F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3200" spc="2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$5,000</a:t>
            </a:r>
          </a:p>
        </p:txBody>
      </p:sp>
      <p:grpSp>
        <p:nvGrpSpPr>
          <p:cNvPr id="375" name="Group 22"/>
          <p:cNvGrpSpPr/>
          <p:nvPr/>
        </p:nvGrpSpPr>
        <p:grpSpPr>
          <a:xfrm>
            <a:off x="4050310" y="1096569"/>
            <a:ext cx="4562304" cy="3229504"/>
            <a:chOff x="0" y="0"/>
            <a:chExt cx="4562303" cy="3229502"/>
          </a:xfrm>
        </p:grpSpPr>
        <p:grpSp>
          <p:nvGrpSpPr>
            <p:cNvPr id="373" name="Rectangle 3"/>
            <p:cNvGrpSpPr/>
            <p:nvPr/>
          </p:nvGrpSpPr>
          <p:grpSpPr>
            <a:xfrm>
              <a:off x="-1" y="2243276"/>
              <a:ext cx="4499722" cy="986227"/>
              <a:chOff x="0" y="0"/>
              <a:chExt cx="4499721" cy="986226"/>
            </a:xfrm>
          </p:grpSpPr>
          <p:sp>
            <p:nvSpPr>
              <p:cNvPr id="371" name="Rectangle"/>
              <p:cNvSpPr/>
              <p:nvPr/>
            </p:nvSpPr>
            <p:spPr>
              <a:xfrm>
                <a:off x="-1" y="-1"/>
                <a:ext cx="4499723" cy="986228"/>
              </a:xfrm>
              <a:prstGeom prst="rect">
                <a:avLst/>
              </a:prstGeom>
              <a:solidFill>
                <a:srgbClr val="A4834A">
                  <a:alpha val="85376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indent="304800" algn="ctr" defTabSz="609600">
                  <a:lnSpc>
                    <a:spcPct val="7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905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Avenir Heavy"/>
                    <a:ea typeface="Avenir Heavy"/>
                    <a:cs typeface="Avenir Heavy"/>
                    <a:sym typeface="Avenir Heavy"/>
                  </a:defRPr>
                </a:pPr>
                <a:endParaRPr/>
              </a:p>
            </p:txBody>
          </p:sp>
          <p:sp>
            <p:nvSpPr>
              <p:cNvPr id="372" name="APX. TOTAL PAYOUT     $10,000"/>
              <p:cNvSpPr txBox="1"/>
              <p:nvPr/>
            </p:nvSpPr>
            <p:spPr>
              <a:xfrm>
                <a:off x="-1" y="-1"/>
                <a:ext cx="4499723" cy="9862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rmAutofit/>
              </a:bodyPr>
              <a:lstStyle/>
              <a:p>
                <a:pPr indent="304800" algn="ctr" defTabSz="609600">
                  <a:lnSpc>
                    <a:spcPct val="70000"/>
                  </a:lnSpc>
                  <a:defRPr sz="3000">
                    <a:solidFill>
                      <a:srgbClr val="FFFFFF"/>
                    </a:solidFill>
                    <a:effectLst>
                      <a:outerShdw blurRad="38100" dist="19050" dir="2700000" rotWithShape="0">
                        <a:srgbClr val="000000">
                          <a:alpha val="40000"/>
                        </a:srgbClr>
                      </a:outerShdw>
                    </a:effectLst>
                    <a:latin typeface="Avenir Heavy"/>
                    <a:ea typeface="Avenir Heavy"/>
                    <a:cs typeface="Avenir Heavy"/>
                    <a:sym typeface="Avenir Heavy"/>
                  </a:defRPr>
                </a:pPr>
                <a:r>
                  <a:rPr lang="es-419" dirty="0"/>
                  <a:t>PAGO TOTAL APROX </a:t>
                </a:r>
                <a:r>
                  <a:rPr sz="3400" dirty="0">
                    <a:solidFill>
                      <a:srgbClr val="000000"/>
                    </a:solidFill>
                  </a:rPr>
                  <a:t>$10,000</a:t>
                </a:r>
              </a:p>
            </p:txBody>
          </p:sp>
        </p:grpSp>
        <p:sp>
          <p:nvSpPr>
            <p:cNvPr id="374" name="Arc 5"/>
            <p:cNvSpPr/>
            <p:nvPr/>
          </p:nvSpPr>
          <p:spPr>
            <a:xfrm rot="17254847">
              <a:off x="1365075" y="-402269"/>
              <a:ext cx="2033556" cy="393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5359"/>
                    <a:pt x="21600" y="11969"/>
                  </a:cubicBezTo>
                  <a:cubicBezTo>
                    <a:pt x="21600" y="15769"/>
                    <a:pt x="18343" y="19344"/>
                    <a:pt x="12824" y="2160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/>
              </a:pPr>
              <a:endParaRPr/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04EB0673-C343-28AC-D7A1-11E4E68D0D5F}"/>
              </a:ext>
            </a:extLst>
          </p:cNvPr>
          <p:cNvGrpSpPr/>
          <p:nvPr/>
        </p:nvGrpSpPr>
        <p:grpSpPr>
          <a:xfrm>
            <a:off x="242413" y="2354454"/>
            <a:ext cx="4191588" cy="6982658"/>
            <a:chOff x="-1" y="-1"/>
            <a:chExt cx="4191587" cy="6982658"/>
          </a:xfrm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E8FB24FC-2543-86C2-DFD0-5A85678AF8FA}"/>
                </a:ext>
              </a:extLst>
            </p:cNvPr>
            <p:cNvSpPr/>
            <p:nvPr/>
          </p:nvSpPr>
          <p:spPr>
            <a:xfrm>
              <a:off x="299176" y="-1"/>
              <a:ext cx="3098805" cy="3302003"/>
            </a:xfrm>
            <a:prstGeom prst="ellipse">
              <a:avLst/>
            </a:prstGeom>
            <a:noFill/>
            <a:ln w="12700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837553D3-281F-F596-4629-A363B20B0E37}"/>
                </a:ext>
              </a:extLst>
            </p:cNvPr>
            <p:cNvSpPr txBox="1"/>
            <p:nvPr/>
          </p:nvSpPr>
          <p:spPr>
            <a:xfrm>
              <a:off x="-1" y="129344"/>
              <a:ext cx="4191587" cy="6853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ctr" defTabSz="609600">
                <a:defRPr sz="1600">
                  <a:effectLst>
                    <a:outerShdw blurRad="38100" dist="19050" dir="2700000" rotWithShape="0">
                      <a:srgbClr val="000000">
                        <a:alpha val="40000"/>
                      </a:srgbClr>
                    </a:outerShdw>
                  </a:effectLst>
                  <a:latin typeface="Avenir"/>
                  <a:ea typeface="Avenir"/>
                  <a:cs typeface="Avenir"/>
                  <a:sym typeface="Avenir Roman"/>
                </a:defRPr>
              </a:lvl1pPr>
            </a:lstStyle>
            <a:p>
              <a:r>
                <a:rPr lang="es-419" dirty="0"/>
                <a:t>EMPODERA 2 FAMILIAS POR MES</a:t>
              </a:r>
              <a:endParaRPr dirty="0"/>
            </a:p>
          </p:txBody>
        </p:sp>
      </p:grpSp>
      <p:sp>
        <p:nvSpPr>
          <p:cNvPr id="6" name="Rectangle 56">
            <a:extLst>
              <a:ext uri="{FF2B5EF4-FFF2-40B4-BE49-F238E27FC236}">
                <a16:creationId xmlns:a16="http://schemas.microsoft.com/office/drawing/2014/main" id="{4415085F-B5BC-54C7-BAB3-56D3B567C36A}"/>
              </a:ext>
            </a:extLst>
          </p:cNvPr>
          <p:cNvSpPr txBox="1"/>
          <p:nvPr/>
        </p:nvSpPr>
        <p:spPr>
          <a:xfrm rot="21428450">
            <a:off x="4001016" y="2440175"/>
            <a:ext cx="4543825" cy="6393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rmAutofit/>
          </a:bodyPr>
          <a:lstStyle/>
          <a:p>
            <a:pPr lvl="1" indent="304800" algn="ctr" defTabSz="609600">
              <a:defRPr sz="1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Avenir"/>
                <a:ea typeface="Avenir"/>
                <a:cs typeface="Avenir"/>
                <a:sym typeface="Avenir Roman"/>
              </a:defRPr>
            </a:pPr>
            <a:r>
              <a:rPr lang="es-419" dirty="0"/>
              <a:t>CON LA FILOSOFÍA DE </a:t>
            </a:r>
            <a:r>
              <a:rPr dirty="0"/>
              <a:t>10% -3 R</a:t>
            </a:r>
            <a:r>
              <a:rPr lang="es-419" dirty="0"/>
              <a:t>EGLA</a:t>
            </a:r>
            <a:r>
              <a:rPr dirty="0"/>
              <a:t>S - 3 </a:t>
            </a:r>
            <a:r>
              <a:rPr lang="es-419" dirty="0"/>
              <a:t>META</a:t>
            </a:r>
            <a:r>
              <a:rPr dirty="0"/>
              <a:t>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2" animBg="1" advAuto="0"/>
      <p:bldP spid="331" grpId="10" animBg="1" advAuto="0"/>
      <p:bldP spid="332" grpId="1" animBg="1" advAuto="0"/>
      <p:bldP spid="341" grpId="4" animBg="1" advAuto="0"/>
      <p:bldP spid="347" grpId="5" animBg="1" advAuto="0"/>
      <p:bldP spid="353" grpId="6" animBg="1" advAuto="0"/>
      <p:bldP spid="354" grpId="11" animBg="1" advAuto="0"/>
      <p:bldP spid="357" grpId="12" animBg="1" advAuto="0"/>
      <p:bldP spid="358" grpId="13" animBg="1" advAuto="0"/>
      <p:bldP spid="359" grpId="7" animBg="1" advAuto="0"/>
      <p:bldP spid="360" grpId="8" animBg="1" advAuto="0"/>
      <p:bldP spid="361" grpId="9" animBg="1" advAuto="0"/>
      <p:bldP spid="365" grpId="17" animBg="1" advAuto="0"/>
      <p:bldP spid="366" grpId="16" animBg="1" advAuto="0"/>
      <p:bldP spid="367" grpId="18" animBg="1" advAuto="0"/>
      <p:bldP spid="368" grpId="19" animBg="1" advAuto="0"/>
      <p:bldP spid="369" grpId="20" animBg="1" advAuto="0"/>
      <p:bldP spid="370" grpId="21" animBg="1" advAuto="0"/>
      <p:bldP spid="375" grpId="15" animBg="1" advAuto="0"/>
      <p:bldP spid="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310582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Box 8"/>
          <p:cNvSpPr txBox="1"/>
          <p:nvPr/>
        </p:nvSpPr>
        <p:spPr>
          <a:xfrm>
            <a:off x="726932" y="4963678"/>
            <a:ext cx="27987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400" spc="2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10-15 AGENT</a:t>
            </a:r>
            <a:r>
              <a:rPr lang="es-419" dirty="0"/>
              <a:t>E</a:t>
            </a:r>
            <a:r>
              <a:rPr dirty="0"/>
              <a:t>S</a:t>
            </a:r>
          </a:p>
        </p:txBody>
      </p:sp>
      <p:sp>
        <p:nvSpPr>
          <p:cNvPr id="378" name="TextBox 8"/>
          <p:cNvSpPr txBox="1"/>
          <p:nvPr/>
        </p:nvSpPr>
        <p:spPr>
          <a:xfrm>
            <a:off x="846707" y="306548"/>
            <a:ext cx="873044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3800" spc="285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BROKER / SMD </a:t>
            </a:r>
            <a:r>
              <a:rPr lang="es-419" dirty="0"/>
              <a:t>DUEÑO DE AGENCIA</a:t>
            </a:r>
            <a:endParaRPr dirty="0"/>
          </a:p>
        </p:txBody>
      </p:sp>
      <p:grpSp>
        <p:nvGrpSpPr>
          <p:cNvPr id="381" name="Group 66"/>
          <p:cNvGrpSpPr/>
          <p:nvPr/>
        </p:nvGrpSpPr>
        <p:grpSpPr>
          <a:xfrm>
            <a:off x="3588559" y="990593"/>
            <a:ext cx="2714090" cy="2761043"/>
            <a:chOff x="-1" y="0"/>
            <a:chExt cx="2714089" cy="2761042"/>
          </a:xfrm>
        </p:grpSpPr>
        <p:sp>
          <p:nvSpPr>
            <p:cNvPr id="379" name="Speech Bubble: Rectangle 63"/>
            <p:cNvSpPr/>
            <p:nvPr/>
          </p:nvSpPr>
          <p:spPr>
            <a:xfrm>
              <a:off x="-1" y="0"/>
              <a:ext cx="2714089" cy="276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2" y="0"/>
                  </a:moveTo>
                  <a:lnTo>
                    <a:pt x="21600" y="0"/>
                  </a:lnTo>
                  <a:lnTo>
                    <a:pt x="21600" y="14251"/>
                  </a:lnTo>
                  <a:lnTo>
                    <a:pt x="11428" y="14251"/>
                  </a:lnTo>
                  <a:lnTo>
                    <a:pt x="0" y="21600"/>
                  </a:lnTo>
                  <a:lnTo>
                    <a:pt x="7069" y="14251"/>
                  </a:lnTo>
                  <a:lnTo>
                    <a:pt x="4162" y="14251"/>
                  </a:lnTo>
                  <a:lnTo>
                    <a:pt x="4162" y="8313"/>
                  </a:lnTo>
                  <a:close/>
                </a:path>
              </a:pathLst>
            </a:custGeom>
            <a:solidFill>
              <a:srgbClr val="CCC4B4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0" name="TextBox 8"/>
            <p:cNvSpPr txBox="1"/>
            <p:nvPr/>
          </p:nvSpPr>
          <p:spPr>
            <a:xfrm>
              <a:off x="572112" y="414842"/>
              <a:ext cx="2092854" cy="1118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609600">
                <a:lnSpc>
                  <a:spcPct val="80000"/>
                </a:lnSpc>
                <a:defRPr sz="1500">
                  <a:solidFill>
                    <a:srgbClr val="0D0D0D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rPr lang="es-MX" sz="1500" dirty="0">
                  <a:sym typeface="Avenir Heavy"/>
                </a:rPr>
                <a:t>Toda la agencia realizando 10 socios y 40 mil puntos cada mes. Empoderando a 8 familias con 10% 3R 3M</a:t>
              </a:r>
              <a:endParaRPr dirty="0"/>
            </a:p>
          </p:txBody>
        </p:sp>
      </p:grpSp>
      <p:sp>
        <p:nvSpPr>
          <p:cNvPr id="382" name="TextBox 8"/>
          <p:cNvSpPr txBox="1"/>
          <p:nvPr/>
        </p:nvSpPr>
        <p:spPr>
          <a:xfrm>
            <a:off x="8521858" y="1571666"/>
            <a:ext cx="279873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600" u="sng" spc="195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PAGO</a:t>
            </a:r>
            <a:endParaRPr dirty="0"/>
          </a:p>
        </p:txBody>
      </p:sp>
      <p:sp>
        <p:nvSpPr>
          <p:cNvPr id="383" name="TextBox 8"/>
          <p:cNvSpPr txBox="1"/>
          <p:nvPr/>
        </p:nvSpPr>
        <p:spPr>
          <a:xfrm>
            <a:off x="4228100" y="2340977"/>
            <a:ext cx="47180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0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Tu empoderas 2 familias </a:t>
            </a:r>
            <a:r>
              <a:rPr dirty="0"/>
              <a:t>10K x 65% =</a:t>
            </a:r>
          </a:p>
        </p:txBody>
      </p:sp>
      <p:sp>
        <p:nvSpPr>
          <p:cNvPr id="384" name="TextBox 8"/>
          <p:cNvSpPr txBox="1"/>
          <p:nvPr/>
        </p:nvSpPr>
        <p:spPr>
          <a:xfrm>
            <a:off x="8991600" y="2252172"/>
            <a:ext cx="235614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8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1200"/>
            </a:pPr>
            <a:r>
              <a:rPr sz="2800"/>
              <a:t>$6,500</a:t>
            </a:r>
          </a:p>
        </p:txBody>
      </p:sp>
      <p:sp>
        <p:nvSpPr>
          <p:cNvPr id="385" name="TextBox 8"/>
          <p:cNvSpPr txBox="1"/>
          <p:nvPr/>
        </p:nvSpPr>
        <p:spPr>
          <a:xfrm>
            <a:off x="4269966" y="3041098"/>
            <a:ext cx="38626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0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+</a:t>
            </a:r>
          </a:p>
        </p:txBody>
      </p:sp>
      <p:sp>
        <p:nvSpPr>
          <p:cNvPr id="386" name="TextBox 8"/>
          <p:cNvSpPr txBox="1"/>
          <p:nvPr/>
        </p:nvSpPr>
        <p:spPr>
          <a:xfrm>
            <a:off x="4189326" y="3368687"/>
            <a:ext cx="471806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09600">
              <a:defRPr sz="20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Otros agentes empoderan </a:t>
            </a:r>
            <a:r>
              <a:rPr dirty="0"/>
              <a:t>6 </a:t>
            </a:r>
            <a:r>
              <a:rPr dirty="0" err="1"/>
              <a:t>famili</a:t>
            </a:r>
            <a:r>
              <a:rPr lang="es-419" dirty="0"/>
              <a:t>as</a:t>
            </a:r>
            <a:r>
              <a:rPr dirty="0"/>
              <a:t> </a:t>
            </a:r>
            <a:br>
              <a:rPr dirty="0"/>
            </a:br>
            <a:r>
              <a:rPr dirty="0"/>
              <a:t>30K x 30% </a:t>
            </a:r>
            <a:r>
              <a:rPr lang="es-419" dirty="0"/>
              <a:t>ganancia</a:t>
            </a:r>
            <a:r>
              <a:rPr dirty="0"/>
              <a:t> =</a:t>
            </a:r>
          </a:p>
        </p:txBody>
      </p:sp>
      <p:sp>
        <p:nvSpPr>
          <p:cNvPr id="387" name="TextBox 8"/>
          <p:cNvSpPr txBox="1"/>
          <p:nvPr/>
        </p:nvSpPr>
        <p:spPr>
          <a:xfrm>
            <a:off x="8946818" y="3241687"/>
            <a:ext cx="223520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8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>
              <a:defRPr sz="1200"/>
            </a:pPr>
            <a:r>
              <a:rPr sz="2800"/>
              <a:t>$9,000</a:t>
            </a:r>
          </a:p>
        </p:txBody>
      </p:sp>
      <p:sp>
        <p:nvSpPr>
          <p:cNvPr id="388" name="TextBox 8"/>
          <p:cNvSpPr txBox="1"/>
          <p:nvPr/>
        </p:nvSpPr>
        <p:spPr>
          <a:xfrm>
            <a:off x="8943709" y="3992707"/>
            <a:ext cx="177981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800" spc="189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$15,500</a:t>
            </a:r>
          </a:p>
        </p:txBody>
      </p:sp>
      <p:sp>
        <p:nvSpPr>
          <p:cNvPr id="389" name="TextBox 8"/>
          <p:cNvSpPr txBox="1"/>
          <p:nvPr/>
        </p:nvSpPr>
        <p:spPr>
          <a:xfrm>
            <a:off x="8689984" y="4498139"/>
            <a:ext cx="177981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609600">
              <a:defRPr sz="2600" spc="195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x12</a:t>
            </a:r>
          </a:p>
        </p:txBody>
      </p:sp>
      <p:sp>
        <p:nvSpPr>
          <p:cNvPr id="390" name="TextBox 8"/>
          <p:cNvSpPr txBox="1"/>
          <p:nvPr/>
        </p:nvSpPr>
        <p:spPr>
          <a:xfrm>
            <a:off x="8575023" y="5028600"/>
            <a:ext cx="2692404" cy="701676"/>
          </a:xfrm>
          <a:prstGeom prst="rect">
            <a:avLst/>
          </a:prstGeom>
          <a:ln w="3175">
            <a:solidFill>
              <a:srgbClr val="F2E5C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4000" spc="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$186,000</a:t>
            </a:r>
          </a:p>
        </p:txBody>
      </p:sp>
      <p:sp>
        <p:nvSpPr>
          <p:cNvPr id="391" name="Straight Connector 76"/>
          <p:cNvSpPr/>
          <p:nvPr/>
        </p:nvSpPr>
        <p:spPr>
          <a:xfrm>
            <a:off x="8866409" y="3937000"/>
            <a:ext cx="2235203" cy="0"/>
          </a:xfrm>
          <a:prstGeom prst="line">
            <a:avLst/>
          </a:prstGeom>
          <a:ln w="25400">
            <a:solidFill>
              <a:srgbClr val="A4834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2" name="Straight Connector 78"/>
          <p:cNvSpPr/>
          <p:nvPr/>
        </p:nvSpPr>
        <p:spPr>
          <a:xfrm>
            <a:off x="8866409" y="4990870"/>
            <a:ext cx="2235203" cy="5"/>
          </a:xfrm>
          <a:prstGeom prst="line">
            <a:avLst/>
          </a:prstGeom>
          <a:ln w="25400">
            <a:solidFill>
              <a:srgbClr val="A4834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3" name="TextBox 8"/>
          <p:cNvSpPr txBox="1"/>
          <p:nvPr/>
        </p:nvSpPr>
        <p:spPr>
          <a:xfrm>
            <a:off x="8745539" y="5556849"/>
            <a:ext cx="248307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Como dueño de agencia</a:t>
            </a:r>
            <a:endParaRPr dirty="0"/>
          </a:p>
        </p:txBody>
      </p:sp>
      <p:sp>
        <p:nvSpPr>
          <p:cNvPr id="394" name="TextBox 8"/>
          <p:cNvSpPr txBox="1"/>
          <p:nvPr/>
        </p:nvSpPr>
        <p:spPr>
          <a:xfrm>
            <a:off x="10346266" y="2372726"/>
            <a:ext cx="1189236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1600">
                <a:latin typeface="Avenir"/>
                <a:ea typeface="Avenir"/>
                <a:cs typeface="Avenir"/>
                <a:sym typeface="Avenir Roman"/>
              </a:defRPr>
            </a:lvl1pPr>
          </a:lstStyle>
          <a:p>
            <a:r>
              <a:t>(Personal)</a:t>
            </a:r>
          </a:p>
        </p:txBody>
      </p:sp>
      <p:sp>
        <p:nvSpPr>
          <p:cNvPr id="395" name="TextBox 8"/>
          <p:cNvSpPr txBox="1"/>
          <p:nvPr/>
        </p:nvSpPr>
        <p:spPr>
          <a:xfrm>
            <a:off x="10238647" y="3241687"/>
            <a:ext cx="156511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600">
              <a:defRPr sz="1600">
                <a:latin typeface="Avenir"/>
                <a:ea typeface="Avenir"/>
                <a:cs typeface="Avenir"/>
                <a:sym typeface="Avenir Roman"/>
              </a:defRPr>
            </a:pPr>
            <a:r>
              <a:rPr dirty="0"/>
              <a:t>(</a:t>
            </a:r>
            <a:r>
              <a:rPr lang="es-419" dirty="0"/>
              <a:t>Multi-ingreso</a:t>
            </a:r>
            <a:r>
              <a:rPr dirty="0"/>
              <a:t>)</a:t>
            </a:r>
          </a:p>
        </p:txBody>
      </p:sp>
      <p:grpSp>
        <p:nvGrpSpPr>
          <p:cNvPr id="408" name="Group 5"/>
          <p:cNvGrpSpPr/>
          <p:nvPr/>
        </p:nvGrpSpPr>
        <p:grpSpPr>
          <a:xfrm>
            <a:off x="405153" y="1671292"/>
            <a:ext cx="3681845" cy="3159037"/>
            <a:chOff x="0" y="0"/>
            <a:chExt cx="3681844" cy="3159035"/>
          </a:xfrm>
        </p:grpSpPr>
        <p:grpSp>
          <p:nvGrpSpPr>
            <p:cNvPr id="404" name="Group 6"/>
            <p:cNvGrpSpPr/>
            <p:nvPr/>
          </p:nvGrpSpPr>
          <p:grpSpPr>
            <a:xfrm>
              <a:off x="0" y="0"/>
              <a:ext cx="3681844" cy="3159035"/>
              <a:chOff x="0" y="0"/>
              <a:chExt cx="3681843" cy="3159034"/>
            </a:xfrm>
          </p:grpSpPr>
          <p:pic>
            <p:nvPicPr>
              <p:cNvPr id="396" name="Picture 10" descr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0"/>
                <a:ext cx="3681845" cy="31590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7" name="Picture 11" descr="Picture 11"/>
              <p:cNvPicPr>
                <a:picLocks noChangeAspect="1"/>
              </p:cNvPicPr>
              <p:nvPr/>
            </p:nvPicPr>
            <p:blipFill>
              <a:blip r:embed="rId3"/>
              <a:srcRect l="22652" r="22652"/>
              <a:stretch>
                <a:fillRect/>
              </a:stretch>
            </p:blipFill>
            <p:spPr>
              <a:xfrm>
                <a:off x="1196616" y="2062419"/>
                <a:ext cx="480301" cy="878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8" name="Picture 12" descr="Picture 12"/>
              <p:cNvPicPr>
                <a:picLocks noChangeAspect="1"/>
              </p:cNvPicPr>
              <p:nvPr/>
            </p:nvPicPr>
            <p:blipFill>
              <a:blip r:embed="rId4"/>
              <a:srcRect l="23441" r="21864"/>
              <a:stretch>
                <a:fillRect/>
              </a:stretch>
            </p:blipFill>
            <p:spPr>
              <a:xfrm>
                <a:off x="906661" y="1390642"/>
                <a:ext cx="480301" cy="8781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99" name="Picture 13" descr="Picture 13"/>
              <p:cNvPicPr>
                <a:picLocks noChangeAspect="1"/>
              </p:cNvPicPr>
              <p:nvPr/>
            </p:nvPicPr>
            <p:blipFill>
              <a:blip r:embed="rId3"/>
              <a:srcRect l="22651" r="22651"/>
              <a:stretch>
                <a:fillRect/>
              </a:stretch>
            </p:blipFill>
            <p:spPr>
              <a:xfrm>
                <a:off x="448203" y="2028393"/>
                <a:ext cx="480301" cy="8781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0" name="Picture 14" descr="Picture 14"/>
              <p:cNvPicPr>
                <a:picLocks noChangeAspect="1"/>
              </p:cNvPicPr>
              <p:nvPr/>
            </p:nvPicPr>
            <p:blipFill>
              <a:blip r:embed="rId3"/>
              <a:srcRect l="22651" r="22651"/>
              <a:stretch>
                <a:fillRect/>
              </a:stretch>
            </p:blipFill>
            <p:spPr>
              <a:xfrm>
                <a:off x="1983384" y="2017599"/>
                <a:ext cx="480301" cy="878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1" name="Picture 15" descr="Picture 15"/>
              <p:cNvPicPr>
                <a:picLocks noChangeAspect="1"/>
              </p:cNvPicPr>
              <p:nvPr/>
            </p:nvPicPr>
            <p:blipFill>
              <a:blip r:embed="rId4"/>
              <a:srcRect l="23440" r="21864"/>
              <a:stretch>
                <a:fillRect/>
              </a:stretch>
            </p:blipFill>
            <p:spPr>
              <a:xfrm>
                <a:off x="1682063" y="1372863"/>
                <a:ext cx="480302" cy="878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2" name="Picture 16" descr="Picture 16"/>
              <p:cNvPicPr>
                <a:picLocks noChangeAspect="1"/>
              </p:cNvPicPr>
              <p:nvPr/>
            </p:nvPicPr>
            <p:blipFill>
              <a:blip r:embed="rId4"/>
              <a:srcRect l="23441" r="21864"/>
              <a:stretch>
                <a:fillRect/>
              </a:stretch>
            </p:blipFill>
            <p:spPr>
              <a:xfrm>
                <a:off x="2463683" y="1331375"/>
                <a:ext cx="480301" cy="87815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3" name="Picture 17" descr="Picture 17"/>
              <p:cNvPicPr>
                <a:picLocks noChangeAspect="1"/>
              </p:cNvPicPr>
              <p:nvPr/>
            </p:nvPicPr>
            <p:blipFill>
              <a:blip r:embed="rId3"/>
              <a:srcRect l="22651" r="22651"/>
              <a:stretch>
                <a:fillRect/>
              </a:stretch>
            </p:blipFill>
            <p:spPr>
              <a:xfrm>
                <a:off x="2788356" y="2047750"/>
                <a:ext cx="480301" cy="8781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07" name="Group 7"/>
            <p:cNvGrpSpPr/>
            <p:nvPr/>
          </p:nvGrpSpPr>
          <p:grpSpPr>
            <a:xfrm>
              <a:off x="683375" y="154085"/>
              <a:ext cx="2369633" cy="637553"/>
              <a:chOff x="-2" y="-1"/>
              <a:chExt cx="2369631" cy="637552"/>
            </a:xfrm>
          </p:grpSpPr>
          <p:sp>
            <p:nvSpPr>
              <p:cNvPr id="405" name="TextBox 8"/>
              <p:cNvSpPr txBox="1"/>
              <p:nvPr/>
            </p:nvSpPr>
            <p:spPr>
              <a:xfrm>
                <a:off x="233967" y="-1"/>
                <a:ext cx="1901697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09600">
                  <a:defRPr spc="192">
                    <a:solidFill>
                      <a:srgbClr val="0D0D0D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rPr lang="es-419" dirty="0"/>
                  <a:t>AGENCIA</a:t>
                </a:r>
                <a:endParaRPr dirty="0"/>
              </a:p>
            </p:txBody>
          </p:sp>
          <p:sp>
            <p:nvSpPr>
              <p:cNvPr id="406" name="TextBox 8"/>
              <p:cNvSpPr txBox="1"/>
              <p:nvPr/>
            </p:nvSpPr>
            <p:spPr>
              <a:xfrm>
                <a:off x="-2" y="294650"/>
                <a:ext cx="2369631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 defTabSz="609600">
                  <a:defRPr sz="2000">
                    <a:solidFill>
                      <a:srgbClr val="0D0D0D"/>
                    </a:solidFill>
                    <a:latin typeface="Avenir Heavy"/>
                    <a:ea typeface="Avenir Heavy"/>
                    <a:cs typeface="Avenir Heavy"/>
                    <a:sym typeface="Avenir Heavy"/>
                  </a:defRPr>
                </a:lvl1pPr>
              </a:lstStyle>
              <a:p>
                <a:r>
                  <a:t>SMD &amp; $100K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3" animBg="1" advAuto="0"/>
      <p:bldP spid="378" grpId="2" animBg="1" advAuto="0"/>
      <p:bldP spid="381" grpId="4" animBg="1" advAuto="0"/>
      <p:bldP spid="381" grpId="5" animBg="1" advAuto="0"/>
      <p:bldP spid="382" grpId="6" animBg="1" advAuto="0"/>
      <p:bldP spid="383" grpId="7" animBg="1" advAuto="0"/>
      <p:bldP spid="384" grpId="8" animBg="1" advAuto="0"/>
      <p:bldP spid="385" grpId="10" animBg="1" advAuto="0"/>
      <p:bldP spid="386" grpId="11" animBg="1" advAuto="0"/>
      <p:bldP spid="387" grpId="12" animBg="1" advAuto="0"/>
      <p:bldP spid="388" grpId="15" animBg="1" advAuto="0"/>
      <p:bldP spid="389" grpId="16" animBg="1" advAuto="0"/>
      <p:bldP spid="390" grpId="18" animBg="1" advAuto="0"/>
      <p:bldP spid="391" grpId="14" animBg="1" advAuto="0"/>
      <p:bldP spid="392" grpId="17" animBg="1" advAuto="0"/>
      <p:bldP spid="393" grpId="19" animBg="1" advAuto="0"/>
      <p:bldP spid="394" grpId="9" animBg="1" advAuto="0"/>
      <p:bldP spid="395" grpId="13" animBg="1" advAuto="0"/>
      <p:bldP spid="40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31023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roup 3"/>
          <p:cNvGrpSpPr/>
          <p:nvPr/>
        </p:nvGrpSpPr>
        <p:grpSpPr>
          <a:xfrm>
            <a:off x="-3122639" y="-1132043"/>
            <a:ext cx="8490324" cy="8490307"/>
            <a:chOff x="0" y="0"/>
            <a:chExt cx="8490322" cy="8490305"/>
          </a:xfrm>
        </p:grpSpPr>
        <p:sp>
          <p:nvSpPr>
            <p:cNvPr id="410" name="Freeform 4"/>
            <p:cNvSpPr/>
            <p:nvPr/>
          </p:nvSpPr>
          <p:spPr>
            <a:xfrm>
              <a:off x="58901" y="77307"/>
              <a:ext cx="8372926" cy="8335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6" h="21566" extrusionOk="0">
                  <a:moveTo>
                    <a:pt x="10338" y="0"/>
                  </a:moveTo>
                  <a:cubicBezTo>
                    <a:pt x="6650" y="-17"/>
                    <a:pt x="3235" y="2034"/>
                    <a:pt x="1387" y="5378"/>
                  </a:cubicBezTo>
                  <a:cubicBezTo>
                    <a:pt x="-462" y="8721"/>
                    <a:pt x="-462" y="12845"/>
                    <a:pt x="1387" y="16188"/>
                  </a:cubicBezTo>
                  <a:cubicBezTo>
                    <a:pt x="3235" y="19532"/>
                    <a:pt x="6650" y="21583"/>
                    <a:pt x="10338" y="21566"/>
                  </a:cubicBezTo>
                  <a:cubicBezTo>
                    <a:pt x="14026" y="21583"/>
                    <a:pt x="17441" y="19532"/>
                    <a:pt x="19289" y="16188"/>
                  </a:cubicBezTo>
                  <a:cubicBezTo>
                    <a:pt x="21138" y="12845"/>
                    <a:pt x="21138" y="8721"/>
                    <a:pt x="19289" y="5378"/>
                  </a:cubicBezTo>
                  <a:cubicBezTo>
                    <a:pt x="17441" y="2034"/>
                    <a:pt x="14026" y="-17"/>
                    <a:pt x="10338" y="0"/>
                  </a:cubicBez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609600">
                <a:defRPr sz="1200"/>
              </a:pPr>
              <a:endParaRPr/>
            </a:p>
          </p:txBody>
        </p:sp>
        <p:sp>
          <p:nvSpPr>
            <p:cNvPr id="411" name="Freeform 5"/>
            <p:cNvSpPr/>
            <p:nvPr/>
          </p:nvSpPr>
          <p:spPr>
            <a:xfrm>
              <a:off x="0" y="-1"/>
              <a:ext cx="8490324" cy="84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45" y="21600"/>
                    <a:pt x="0" y="16755"/>
                    <a:pt x="0" y="10800"/>
                  </a:cubicBezTo>
                  <a:cubicBezTo>
                    <a:pt x="0" y="4845"/>
                    <a:pt x="4845" y="0"/>
                    <a:pt x="10800" y="0"/>
                  </a:cubicBezTo>
                  <a:cubicBezTo>
                    <a:pt x="16755" y="0"/>
                    <a:pt x="21600" y="4845"/>
                    <a:pt x="21600" y="10800"/>
                  </a:cubicBezTo>
                  <a:cubicBezTo>
                    <a:pt x="21600" y="16755"/>
                    <a:pt x="16755" y="21600"/>
                    <a:pt x="10800" y="21600"/>
                  </a:cubicBezTo>
                  <a:close/>
                  <a:moveTo>
                    <a:pt x="10800" y="394"/>
                  </a:moveTo>
                  <a:cubicBezTo>
                    <a:pt x="5062" y="394"/>
                    <a:pt x="394" y="5062"/>
                    <a:pt x="394" y="10800"/>
                  </a:cubicBezTo>
                  <a:cubicBezTo>
                    <a:pt x="394" y="16538"/>
                    <a:pt x="5062" y="21206"/>
                    <a:pt x="10800" y="21206"/>
                  </a:cubicBezTo>
                  <a:cubicBezTo>
                    <a:pt x="16538" y="21206"/>
                    <a:pt x="21206" y="16538"/>
                    <a:pt x="21206" y="10800"/>
                  </a:cubicBezTo>
                  <a:cubicBezTo>
                    <a:pt x="21206" y="5062"/>
                    <a:pt x="16538" y="394"/>
                    <a:pt x="10800" y="3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609600">
                <a:defRPr sz="1200"/>
              </a:pPr>
              <a:endParaRPr/>
            </a:p>
          </p:txBody>
        </p:sp>
      </p:grpSp>
      <p:sp>
        <p:nvSpPr>
          <p:cNvPr id="413" name="Freeform 10"/>
          <p:cNvSpPr/>
          <p:nvPr/>
        </p:nvSpPr>
        <p:spPr>
          <a:xfrm>
            <a:off x="521949" y="6232518"/>
            <a:ext cx="794104" cy="1091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/>
            </a:pPr>
            <a:endParaRPr/>
          </a:p>
        </p:txBody>
      </p:sp>
      <p:sp>
        <p:nvSpPr>
          <p:cNvPr id="414" name="Freeform 11"/>
          <p:cNvSpPr/>
          <p:nvPr/>
        </p:nvSpPr>
        <p:spPr>
          <a:xfrm>
            <a:off x="11301311" y="186818"/>
            <a:ext cx="745799" cy="29365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 defTabSz="609600">
              <a:defRPr sz="1200"/>
            </a:pPr>
            <a:endParaRPr/>
          </a:p>
        </p:txBody>
      </p:sp>
      <p:sp>
        <p:nvSpPr>
          <p:cNvPr id="415" name="TextBox 14"/>
          <p:cNvSpPr txBox="1"/>
          <p:nvPr/>
        </p:nvSpPr>
        <p:spPr>
          <a:xfrm>
            <a:off x="5496145" y="1295399"/>
            <a:ext cx="6251862" cy="704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lnSpc>
                <a:spcPts val="5600"/>
              </a:lnSpc>
              <a:defRPr sz="44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En este negocio</a:t>
            </a:r>
            <a:endParaRPr dirty="0"/>
          </a:p>
        </p:txBody>
      </p:sp>
      <p:sp>
        <p:nvSpPr>
          <p:cNvPr id="416" name="TextBox 15"/>
          <p:cNvSpPr txBox="1"/>
          <p:nvPr/>
        </p:nvSpPr>
        <p:spPr>
          <a:xfrm>
            <a:off x="4923478" y="4177784"/>
            <a:ext cx="7397193" cy="154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600">
              <a:lnSpc>
                <a:spcPts val="6000"/>
              </a:lnSpc>
              <a:defRPr sz="60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Y</a:t>
            </a:r>
            <a:r>
              <a:rPr dirty="0"/>
              <a:t> </a:t>
            </a:r>
            <a:r>
              <a:rPr lang="es-419" u="sng" dirty="0"/>
              <a:t>Construye</a:t>
            </a:r>
            <a:endParaRPr u="sng" dirty="0"/>
          </a:p>
          <a:p>
            <a:pPr algn="ctr" defTabSz="609600">
              <a:lnSpc>
                <a:spcPts val="5700"/>
              </a:lnSpc>
              <a:defRPr sz="6000" cap="all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MILLONES</a:t>
            </a:r>
            <a:endParaRPr dirty="0"/>
          </a:p>
        </p:txBody>
      </p:sp>
      <p:sp>
        <p:nvSpPr>
          <p:cNvPr id="417" name="TextBox 14"/>
          <p:cNvSpPr txBox="1"/>
          <p:nvPr/>
        </p:nvSpPr>
        <p:spPr>
          <a:xfrm>
            <a:off x="5496145" y="2260600"/>
            <a:ext cx="6251862" cy="142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609600">
              <a:lnSpc>
                <a:spcPts val="5600"/>
              </a:lnSpc>
              <a:defRPr sz="44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Usted gana</a:t>
            </a:r>
            <a:endParaRPr dirty="0"/>
          </a:p>
          <a:p>
            <a:pPr algn="ctr" defTabSz="609600">
              <a:lnSpc>
                <a:spcPts val="5600"/>
              </a:lnSpc>
              <a:defRPr sz="4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/>
              <a:t>$100,000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1" animBg="1" advAuto="0"/>
      <p:bldP spid="416" grpId="3" animBg="1" advAuto="0"/>
      <p:bldP spid="417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165263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roup 219"/>
          <p:cNvGrpSpPr/>
          <p:nvPr/>
        </p:nvGrpSpPr>
        <p:grpSpPr>
          <a:xfrm>
            <a:off x="218175" y="1841643"/>
            <a:ext cx="4990929" cy="3556014"/>
            <a:chOff x="-5" y="-2"/>
            <a:chExt cx="4990927" cy="3556012"/>
          </a:xfrm>
        </p:grpSpPr>
        <p:grpSp>
          <p:nvGrpSpPr>
            <p:cNvPr id="431" name="Group 47"/>
            <p:cNvGrpSpPr/>
            <p:nvPr/>
          </p:nvGrpSpPr>
          <p:grpSpPr>
            <a:xfrm>
              <a:off x="1406935" y="-2"/>
              <a:ext cx="2806061" cy="2407612"/>
              <a:chOff x="0" y="-1"/>
              <a:chExt cx="2806060" cy="2407610"/>
            </a:xfrm>
          </p:grpSpPr>
          <p:grpSp>
            <p:nvGrpSpPr>
              <p:cNvPr id="427" name="Group 48"/>
              <p:cNvGrpSpPr/>
              <p:nvPr/>
            </p:nvGrpSpPr>
            <p:grpSpPr>
              <a:xfrm>
                <a:off x="0" y="-1"/>
                <a:ext cx="2806060" cy="2407610"/>
                <a:chOff x="0" y="0"/>
                <a:chExt cx="2806059" cy="2407608"/>
              </a:xfrm>
            </p:grpSpPr>
            <p:pic>
              <p:nvPicPr>
                <p:cNvPr id="419" name="Picture 52" descr="Picture 5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2806060" cy="240760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0" name="Picture 53" descr="Picture 53"/>
                <p:cNvPicPr>
                  <a:picLocks noChangeAspect="1"/>
                </p:cNvPicPr>
                <p:nvPr/>
              </p:nvPicPr>
              <p:blipFill>
                <a:blip r:embed="rId3"/>
                <a:srcRect l="22651" r="22651"/>
                <a:stretch>
                  <a:fillRect/>
                </a:stretch>
              </p:blipFill>
              <p:spPr>
                <a:xfrm>
                  <a:off x="911982" y="1571840"/>
                  <a:ext cx="366055" cy="669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1" name="Picture 54" descr="Picture 54"/>
                <p:cNvPicPr>
                  <a:picLocks noChangeAspect="1"/>
                </p:cNvPicPr>
                <p:nvPr/>
              </p:nvPicPr>
              <p:blipFill>
                <a:blip r:embed="rId4"/>
                <a:srcRect l="23441" r="21864"/>
                <a:stretch>
                  <a:fillRect/>
                </a:stretch>
              </p:blipFill>
              <p:spPr>
                <a:xfrm>
                  <a:off x="690997" y="1059857"/>
                  <a:ext cx="366056" cy="669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2" name="Picture 55" descr="Picture 55"/>
                <p:cNvPicPr>
                  <a:picLocks noChangeAspect="1"/>
                </p:cNvPicPr>
                <p:nvPr/>
              </p:nvPicPr>
              <p:blipFill>
                <a:blip r:embed="rId3"/>
                <a:srcRect l="22652" r="22652"/>
                <a:stretch>
                  <a:fillRect/>
                </a:stretch>
              </p:blipFill>
              <p:spPr>
                <a:xfrm>
                  <a:off x="341590" y="1545907"/>
                  <a:ext cx="366055" cy="669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3" name="Picture 56" descr="Picture 56"/>
                <p:cNvPicPr>
                  <a:picLocks noChangeAspect="1"/>
                </p:cNvPicPr>
                <p:nvPr/>
              </p:nvPicPr>
              <p:blipFill>
                <a:blip r:embed="rId3"/>
                <a:srcRect l="22651" r="22651"/>
                <a:stretch>
                  <a:fillRect/>
                </a:stretch>
              </p:blipFill>
              <p:spPr>
                <a:xfrm>
                  <a:off x="1511604" y="1537681"/>
                  <a:ext cx="366055" cy="669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4" name="Picture 57" descr="Picture 57"/>
                <p:cNvPicPr>
                  <a:picLocks noChangeAspect="1"/>
                </p:cNvPicPr>
                <p:nvPr/>
              </p:nvPicPr>
              <p:blipFill>
                <a:blip r:embed="rId4"/>
                <a:srcRect l="23441" r="21864"/>
                <a:stretch>
                  <a:fillRect/>
                </a:stretch>
              </p:blipFill>
              <p:spPr>
                <a:xfrm>
                  <a:off x="1281957" y="1046307"/>
                  <a:ext cx="366055" cy="6692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5" name="Picture 58" descr="Picture 58"/>
                <p:cNvPicPr>
                  <a:picLocks noChangeAspect="1"/>
                </p:cNvPicPr>
                <p:nvPr/>
              </p:nvPicPr>
              <p:blipFill>
                <a:blip r:embed="rId4"/>
                <a:srcRect l="23441" r="21864"/>
                <a:stretch>
                  <a:fillRect/>
                </a:stretch>
              </p:blipFill>
              <p:spPr>
                <a:xfrm>
                  <a:off x="1877657" y="1014687"/>
                  <a:ext cx="366054" cy="6692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26" name="Picture 61" descr="Picture 61"/>
                <p:cNvPicPr>
                  <a:picLocks noChangeAspect="1"/>
                </p:cNvPicPr>
                <p:nvPr/>
              </p:nvPicPr>
              <p:blipFill>
                <a:blip r:embed="rId3"/>
                <a:srcRect l="22651" r="22651"/>
                <a:stretch>
                  <a:fillRect/>
                </a:stretch>
              </p:blipFill>
              <p:spPr>
                <a:xfrm>
                  <a:off x="2125101" y="1560660"/>
                  <a:ext cx="366055" cy="6692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430" name="Group 49"/>
              <p:cNvGrpSpPr/>
              <p:nvPr/>
            </p:nvGrpSpPr>
            <p:grpSpPr>
              <a:xfrm>
                <a:off x="520822" y="117433"/>
                <a:ext cx="1805980" cy="503966"/>
                <a:chOff x="-2" y="-1"/>
                <a:chExt cx="1805978" cy="503965"/>
              </a:xfrm>
            </p:grpSpPr>
            <p:sp>
              <p:nvSpPr>
                <p:cNvPr id="428" name="TextBox 8"/>
                <p:cNvSpPr txBox="1"/>
                <p:nvPr/>
              </p:nvSpPr>
              <p:spPr>
                <a:xfrm>
                  <a:off x="178314" y="-1"/>
                  <a:ext cx="1449349" cy="2462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1600" spc="2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rPr lang="es-419" dirty="0"/>
                    <a:t>AGENCIA</a:t>
                  </a:r>
                  <a:endParaRPr dirty="0"/>
                </a:p>
              </p:txBody>
            </p:sp>
            <p:sp>
              <p:nvSpPr>
                <p:cNvPr id="429" name="TextBox 8"/>
                <p:cNvSpPr txBox="1"/>
                <p:nvPr/>
              </p:nvSpPr>
              <p:spPr>
                <a:xfrm>
                  <a:off x="-2" y="224563"/>
                  <a:ext cx="1805978" cy="2794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t">
                  <a:spAutoFit/>
                </a:bodyPr>
                <a:lstStyle>
                  <a:lvl1pPr algn="ctr" defTabSz="609600">
                    <a:defRPr sz="1600">
                      <a:solidFill>
                        <a:srgbClr val="0D0D0D"/>
                      </a:solidFill>
                      <a:latin typeface="Avenir Heavy"/>
                      <a:ea typeface="Avenir Heavy"/>
                      <a:cs typeface="Avenir Heavy"/>
                      <a:sym typeface="Avenir Heavy"/>
                    </a:defRPr>
                  </a:lvl1pPr>
                </a:lstStyle>
                <a:p>
                  <a:r>
                    <a:t>SMD &amp; 100K</a:t>
                  </a:r>
                </a:p>
              </p:txBody>
            </p:sp>
          </p:grpSp>
        </p:grpSp>
        <p:grpSp>
          <p:nvGrpSpPr>
            <p:cNvPr id="446" name="Group 69"/>
            <p:cNvGrpSpPr/>
            <p:nvPr/>
          </p:nvGrpSpPr>
          <p:grpSpPr>
            <a:xfrm>
              <a:off x="-5" y="2407602"/>
              <a:ext cx="1879609" cy="1115193"/>
              <a:chOff x="-3" y="-1"/>
              <a:chExt cx="1879607" cy="1115192"/>
            </a:xfrm>
          </p:grpSpPr>
          <p:sp>
            <p:nvSpPr>
              <p:cNvPr id="432" name="Straight Connector 130"/>
              <p:cNvSpPr/>
              <p:nvPr/>
            </p:nvSpPr>
            <p:spPr>
              <a:xfrm flipH="1">
                <a:off x="632846" y="-2"/>
                <a:ext cx="1246759" cy="47335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45" name="Group 131"/>
              <p:cNvGrpSpPr/>
              <p:nvPr/>
            </p:nvGrpSpPr>
            <p:grpSpPr>
              <a:xfrm>
                <a:off x="-4" y="403309"/>
                <a:ext cx="829691" cy="711883"/>
                <a:chOff x="-2" y="-1"/>
                <a:chExt cx="829689" cy="711881"/>
              </a:xfrm>
            </p:grpSpPr>
            <p:grpSp>
              <p:nvGrpSpPr>
                <p:cNvPr id="441" name="Group 132"/>
                <p:cNvGrpSpPr/>
                <p:nvPr/>
              </p:nvGrpSpPr>
              <p:grpSpPr>
                <a:xfrm>
                  <a:off x="-3" y="-2"/>
                  <a:ext cx="829691" cy="711882"/>
                  <a:chOff x="-1" y="-1"/>
                  <a:chExt cx="829689" cy="711881"/>
                </a:xfrm>
              </p:grpSpPr>
              <p:pic>
                <p:nvPicPr>
                  <p:cNvPr id="433" name="Picture 136" descr="Picture 13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" y="-2"/>
                    <a:ext cx="829691" cy="71188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4" name="Picture 137" descr="Picture 137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269651" y="464759"/>
                    <a:ext cx="108236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5" name="Picture 138" descr="Picture 138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204311" y="313376"/>
                    <a:ext cx="108237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6" name="Picture 139" descr="Picture 139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101000" y="457091"/>
                    <a:ext cx="108235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7" name="Picture 140" descr="Picture 140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446946" y="454659"/>
                    <a:ext cx="108236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8" name="Picture 141" descr="Picture 141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379045" y="309369"/>
                    <a:ext cx="108236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39" name="Picture 142" descr="Picture 142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555179" y="300020"/>
                    <a:ext cx="108237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40" name="Picture 143" descr="Picture 143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628344" y="461453"/>
                    <a:ext cx="108235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444" name="Group 133"/>
                <p:cNvGrpSpPr/>
                <p:nvPr/>
              </p:nvGrpSpPr>
              <p:grpSpPr>
                <a:xfrm>
                  <a:off x="153995" y="34722"/>
                  <a:ext cx="533990" cy="193400"/>
                  <a:chOff x="0" y="-1"/>
                  <a:chExt cx="533988" cy="193399"/>
                </a:xfrm>
              </p:grpSpPr>
              <p:sp>
                <p:nvSpPr>
                  <p:cNvPr id="442" name="TextBox 8"/>
                  <p:cNvSpPr txBox="1"/>
                  <p:nvPr/>
                </p:nvSpPr>
                <p:spPr>
                  <a:xfrm>
                    <a:off x="52722" y="-2"/>
                    <a:ext cx="428542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443" name="TextBox 8"/>
                  <p:cNvSpPr txBox="1"/>
                  <p:nvPr/>
                </p:nvSpPr>
                <p:spPr>
                  <a:xfrm>
                    <a:off x="-1" y="66398"/>
                    <a:ext cx="533989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  <p:grpSp>
          <p:nvGrpSpPr>
            <p:cNvPr id="461" name="Group 144"/>
            <p:cNvGrpSpPr/>
            <p:nvPr/>
          </p:nvGrpSpPr>
          <p:grpSpPr>
            <a:xfrm>
              <a:off x="829770" y="2407604"/>
              <a:ext cx="1491388" cy="1148403"/>
              <a:chOff x="-3" y="0"/>
              <a:chExt cx="1491386" cy="1148401"/>
            </a:xfrm>
          </p:grpSpPr>
          <p:sp>
            <p:nvSpPr>
              <p:cNvPr id="447" name="Straight Connector 145"/>
              <p:cNvSpPr/>
              <p:nvPr/>
            </p:nvSpPr>
            <p:spPr>
              <a:xfrm flipH="1">
                <a:off x="601056" y="0"/>
                <a:ext cx="890328" cy="47490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60" name="Group 146"/>
              <p:cNvGrpSpPr/>
              <p:nvPr/>
            </p:nvGrpSpPr>
            <p:grpSpPr>
              <a:xfrm>
                <a:off x="-4" y="436521"/>
                <a:ext cx="829694" cy="711881"/>
                <a:chOff x="-2" y="-1"/>
                <a:chExt cx="829692" cy="711879"/>
              </a:xfrm>
            </p:grpSpPr>
            <p:grpSp>
              <p:nvGrpSpPr>
                <p:cNvPr id="456" name="Group 147"/>
                <p:cNvGrpSpPr/>
                <p:nvPr/>
              </p:nvGrpSpPr>
              <p:grpSpPr>
                <a:xfrm>
                  <a:off x="-3" y="-2"/>
                  <a:ext cx="829694" cy="711880"/>
                  <a:chOff x="-1" y="-1"/>
                  <a:chExt cx="829692" cy="711879"/>
                </a:xfrm>
              </p:grpSpPr>
              <p:pic>
                <p:nvPicPr>
                  <p:cNvPr id="448" name="Picture 151" descr="Picture 15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" y="-2"/>
                    <a:ext cx="829694" cy="71188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49" name="Picture 152" descr="Picture 152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269652" y="464758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0" name="Picture 153" descr="Picture 153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3"/>
                  <a:stretch>
                    <a:fillRect/>
                  </a:stretch>
                </p:blipFill>
                <p:spPr>
                  <a:xfrm>
                    <a:off x="204312" y="313376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1" name="Picture 154" descr="Picture 154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101000" y="457090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2" name="Picture 155" descr="Picture 155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446947" y="454658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3" name="Picture 156" descr="Picture 156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379047" y="309369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4" name="Picture 157" descr="Picture 157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3"/>
                  <a:stretch>
                    <a:fillRect/>
                  </a:stretch>
                </p:blipFill>
                <p:spPr>
                  <a:xfrm>
                    <a:off x="555181" y="300020"/>
                    <a:ext cx="108237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55" name="Picture 158" descr="Picture 158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628346" y="461452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459" name="Group 148"/>
                <p:cNvGrpSpPr/>
                <p:nvPr/>
              </p:nvGrpSpPr>
              <p:grpSpPr>
                <a:xfrm>
                  <a:off x="153996" y="34722"/>
                  <a:ext cx="533990" cy="193400"/>
                  <a:chOff x="0" y="0"/>
                  <a:chExt cx="533989" cy="193399"/>
                </a:xfrm>
              </p:grpSpPr>
              <p:sp>
                <p:nvSpPr>
                  <p:cNvPr id="457" name="TextBox 8"/>
                  <p:cNvSpPr txBox="1"/>
                  <p:nvPr/>
                </p:nvSpPr>
                <p:spPr>
                  <a:xfrm>
                    <a:off x="52722" y="-1"/>
                    <a:ext cx="428543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458" name="TextBox 8"/>
                  <p:cNvSpPr txBox="1"/>
                  <p:nvPr/>
                </p:nvSpPr>
                <p:spPr>
                  <a:xfrm>
                    <a:off x="-1" y="66398"/>
                    <a:ext cx="533990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  <p:grpSp>
          <p:nvGrpSpPr>
            <p:cNvPr id="476" name="Group 159"/>
            <p:cNvGrpSpPr/>
            <p:nvPr/>
          </p:nvGrpSpPr>
          <p:grpSpPr>
            <a:xfrm>
              <a:off x="1666929" y="2407603"/>
              <a:ext cx="834164" cy="1148404"/>
              <a:chOff x="-3" y="-1"/>
              <a:chExt cx="834162" cy="1148402"/>
            </a:xfrm>
          </p:grpSpPr>
          <p:sp>
            <p:nvSpPr>
              <p:cNvPr id="462" name="Straight Connector 160"/>
              <p:cNvSpPr/>
              <p:nvPr/>
            </p:nvSpPr>
            <p:spPr>
              <a:xfrm flipH="1">
                <a:off x="525286" y="-2"/>
                <a:ext cx="308874" cy="474908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75" name="Group 161"/>
              <p:cNvGrpSpPr/>
              <p:nvPr/>
            </p:nvGrpSpPr>
            <p:grpSpPr>
              <a:xfrm>
                <a:off x="-4" y="436521"/>
                <a:ext cx="829696" cy="711881"/>
                <a:chOff x="-2" y="-1"/>
                <a:chExt cx="829694" cy="711879"/>
              </a:xfrm>
            </p:grpSpPr>
            <p:grpSp>
              <p:nvGrpSpPr>
                <p:cNvPr id="471" name="Group 162"/>
                <p:cNvGrpSpPr/>
                <p:nvPr/>
              </p:nvGrpSpPr>
              <p:grpSpPr>
                <a:xfrm>
                  <a:off x="-3" y="-2"/>
                  <a:ext cx="829696" cy="711880"/>
                  <a:chOff x="-1" y="-1"/>
                  <a:chExt cx="829694" cy="711879"/>
                </a:xfrm>
              </p:grpSpPr>
              <p:pic>
                <p:nvPicPr>
                  <p:cNvPr id="463" name="Picture 166" descr="Picture 16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" y="-2"/>
                    <a:ext cx="829696" cy="71188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4" name="Picture 167" descr="Picture 167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269653" y="464758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5" name="Picture 168" descr="Picture 168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204313" y="313376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6" name="Picture 169" descr="Picture 169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101000" y="457090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7" name="Picture 170" descr="Picture 170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446949" y="454658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8" name="Picture 171" descr="Picture 171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379047" y="309369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69" name="Picture 172" descr="Picture 172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555183" y="300020"/>
                    <a:ext cx="108236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70" name="Picture 173" descr="Picture 173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628346" y="461452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474" name="Group 163"/>
                <p:cNvGrpSpPr/>
                <p:nvPr/>
              </p:nvGrpSpPr>
              <p:grpSpPr>
                <a:xfrm>
                  <a:off x="153995" y="34722"/>
                  <a:ext cx="533992" cy="193400"/>
                  <a:chOff x="0" y="0"/>
                  <a:chExt cx="533991" cy="193399"/>
                </a:xfrm>
              </p:grpSpPr>
              <p:sp>
                <p:nvSpPr>
                  <p:cNvPr id="472" name="TextBox 8"/>
                  <p:cNvSpPr txBox="1"/>
                  <p:nvPr/>
                </p:nvSpPr>
                <p:spPr>
                  <a:xfrm>
                    <a:off x="52722" y="-1"/>
                    <a:ext cx="428543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473" name="TextBox 8"/>
                  <p:cNvSpPr txBox="1"/>
                  <p:nvPr/>
                </p:nvSpPr>
                <p:spPr>
                  <a:xfrm>
                    <a:off x="-1" y="66398"/>
                    <a:ext cx="533992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  <p:grpSp>
          <p:nvGrpSpPr>
            <p:cNvPr id="491" name="Group 174"/>
            <p:cNvGrpSpPr/>
            <p:nvPr/>
          </p:nvGrpSpPr>
          <p:grpSpPr>
            <a:xfrm>
              <a:off x="2511496" y="2407602"/>
              <a:ext cx="829692" cy="1148404"/>
              <a:chOff x="-2" y="-1"/>
              <a:chExt cx="829691" cy="1148403"/>
            </a:xfrm>
          </p:grpSpPr>
          <p:sp>
            <p:nvSpPr>
              <p:cNvPr id="477" name="Straight Connector 175"/>
              <p:cNvSpPr/>
              <p:nvPr/>
            </p:nvSpPr>
            <p:spPr>
              <a:xfrm>
                <a:off x="298462" y="-2"/>
                <a:ext cx="172911" cy="475563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490" name="Group 176"/>
              <p:cNvGrpSpPr/>
              <p:nvPr/>
            </p:nvGrpSpPr>
            <p:grpSpPr>
              <a:xfrm>
                <a:off x="-3" y="436521"/>
                <a:ext cx="829692" cy="711882"/>
                <a:chOff x="-1" y="-1"/>
                <a:chExt cx="829691" cy="711880"/>
              </a:xfrm>
            </p:grpSpPr>
            <p:grpSp>
              <p:nvGrpSpPr>
                <p:cNvPr id="486" name="Group 177"/>
                <p:cNvGrpSpPr/>
                <p:nvPr/>
              </p:nvGrpSpPr>
              <p:grpSpPr>
                <a:xfrm>
                  <a:off x="-2" y="-2"/>
                  <a:ext cx="829692" cy="711881"/>
                  <a:chOff x="0" y="0"/>
                  <a:chExt cx="829691" cy="711880"/>
                </a:xfrm>
              </p:grpSpPr>
              <p:pic>
                <p:nvPicPr>
                  <p:cNvPr id="478" name="Picture 181" descr="Picture 18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1" y="-1"/>
                    <a:ext cx="829692" cy="71188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79" name="Picture 182" descr="Picture 182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269652" y="464759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0" name="Picture 183" descr="Picture 183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204312" y="313376"/>
                    <a:ext cx="108236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1" name="Picture 184" descr="Picture 184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3"/>
                  <a:stretch>
                    <a:fillRect/>
                  </a:stretch>
                </p:blipFill>
                <p:spPr>
                  <a:xfrm>
                    <a:off x="101000" y="457091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2" name="Picture 185" descr="Picture 185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446947" y="454659"/>
                    <a:ext cx="108236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3" name="Picture 186" descr="Picture 186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379047" y="309369"/>
                    <a:ext cx="108235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4" name="Picture 187" descr="Picture 187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4"/>
                  <a:stretch>
                    <a:fillRect/>
                  </a:stretch>
                </p:blipFill>
                <p:spPr>
                  <a:xfrm>
                    <a:off x="555180" y="300020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85" name="Picture 188" descr="Picture 188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628345" y="461453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489" name="Group 178"/>
                <p:cNvGrpSpPr/>
                <p:nvPr/>
              </p:nvGrpSpPr>
              <p:grpSpPr>
                <a:xfrm>
                  <a:off x="153996" y="34722"/>
                  <a:ext cx="533990" cy="193400"/>
                  <a:chOff x="0" y="0"/>
                  <a:chExt cx="533989" cy="193399"/>
                </a:xfrm>
              </p:grpSpPr>
              <p:sp>
                <p:nvSpPr>
                  <p:cNvPr id="487" name="TextBox 8"/>
                  <p:cNvSpPr txBox="1"/>
                  <p:nvPr/>
                </p:nvSpPr>
                <p:spPr>
                  <a:xfrm>
                    <a:off x="52722" y="-1"/>
                    <a:ext cx="428543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488" name="TextBox 8"/>
                  <p:cNvSpPr txBox="1"/>
                  <p:nvPr/>
                </p:nvSpPr>
                <p:spPr>
                  <a:xfrm>
                    <a:off x="-1" y="66398"/>
                    <a:ext cx="533990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  <p:grpSp>
          <p:nvGrpSpPr>
            <p:cNvPr id="506" name="Group 189"/>
            <p:cNvGrpSpPr/>
            <p:nvPr/>
          </p:nvGrpSpPr>
          <p:grpSpPr>
            <a:xfrm>
              <a:off x="3251511" y="2407604"/>
              <a:ext cx="905496" cy="1148406"/>
              <a:chOff x="0" y="0"/>
              <a:chExt cx="905495" cy="1148404"/>
            </a:xfrm>
          </p:grpSpPr>
          <p:sp>
            <p:nvSpPr>
              <p:cNvPr id="492" name="Straight Connector 190"/>
              <p:cNvSpPr/>
              <p:nvPr/>
            </p:nvSpPr>
            <p:spPr>
              <a:xfrm>
                <a:off x="-1" y="-1"/>
                <a:ext cx="561044" cy="504477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05" name="Group 191"/>
              <p:cNvGrpSpPr/>
              <p:nvPr/>
            </p:nvGrpSpPr>
            <p:grpSpPr>
              <a:xfrm>
                <a:off x="75800" y="436521"/>
                <a:ext cx="829695" cy="711884"/>
                <a:chOff x="-1" y="-1"/>
                <a:chExt cx="829694" cy="711882"/>
              </a:xfrm>
            </p:grpSpPr>
            <p:grpSp>
              <p:nvGrpSpPr>
                <p:cNvPr id="501" name="Group 192"/>
                <p:cNvGrpSpPr/>
                <p:nvPr/>
              </p:nvGrpSpPr>
              <p:grpSpPr>
                <a:xfrm>
                  <a:off x="-2" y="-2"/>
                  <a:ext cx="829695" cy="711883"/>
                  <a:chOff x="-1" y="0"/>
                  <a:chExt cx="829694" cy="711882"/>
                </a:xfrm>
              </p:grpSpPr>
              <p:pic>
                <p:nvPicPr>
                  <p:cNvPr id="493" name="Picture 196" descr="Picture 196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" y="-1"/>
                    <a:ext cx="829696" cy="71188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4" name="Picture 197" descr="Picture 197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2" r="22652"/>
                  <a:stretch>
                    <a:fillRect/>
                  </a:stretch>
                </p:blipFill>
                <p:spPr>
                  <a:xfrm>
                    <a:off x="269653" y="464760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5" name="Picture 198" descr="Picture 198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204313" y="313377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6" name="Picture 199" descr="Picture 199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2" r="22652"/>
                  <a:stretch>
                    <a:fillRect/>
                  </a:stretch>
                </p:blipFill>
                <p:spPr>
                  <a:xfrm>
                    <a:off x="101000" y="457092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7" name="Picture 200" descr="Picture 200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446949" y="454660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8" name="Picture 201" descr="Picture 201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379047" y="309371"/>
                    <a:ext cx="108237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499" name="Picture 202" descr="Picture 202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555183" y="300021"/>
                    <a:ext cx="108235" cy="1978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00" name="Picture 203" descr="Picture 203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2" r="22652"/>
                  <a:stretch>
                    <a:fillRect/>
                  </a:stretch>
                </p:blipFill>
                <p:spPr>
                  <a:xfrm>
                    <a:off x="628346" y="461454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504" name="Group 193"/>
                <p:cNvGrpSpPr/>
                <p:nvPr/>
              </p:nvGrpSpPr>
              <p:grpSpPr>
                <a:xfrm>
                  <a:off x="153996" y="34722"/>
                  <a:ext cx="533991" cy="193400"/>
                  <a:chOff x="0" y="-1"/>
                  <a:chExt cx="533990" cy="193399"/>
                </a:xfrm>
              </p:grpSpPr>
              <p:sp>
                <p:nvSpPr>
                  <p:cNvPr id="502" name="TextBox 8"/>
                  <p:cNvSpPr txBox="1"/>
                  <p:nvPr/>
                </p:nvSpPr>
                <p:spPr>
                  <a:xfrm>
                    <a:off x="52722" y="-2"/>
                    <a:ext cx="428543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503" name="TextBox 8"/>
                  <p:cNvSpPr txBox="1"/>
                  <p:nvPr/>
                </p:nvSpPr>
                <p:spPr>
                  <a:xfrm>
                    <a:off x="-1" y="66398"/>
                    <a:ext cx="533992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  <p:grpSp>
          <p:nvGrpSpPr>
            <p:cNvPr id="521" name="Group 204"/>
            <p:cNvGrpSpPr/>
            <p:nvPr/>
          </p:nvGrpSpPr>
          <p:grpSpPr>
            <a:xfrm>
              <a:off x="3783078" y="2407604"/>
              <a:ext cx="1207844" cy="1148405"/>
              <a:chOff x="-1" y="0"/>
              <a:chExt cx="1207842" cy="1148403"/>
            </a:xfrm>
          </p:grpSpPr>
          <p:sp>
            <p:nvSpPr>
              <p:cNvPr id="507" name="Straight Connector 205"/>
              <p:cNvSpPr/>
              <p:nvPr/>
            </p:nvSpPr>
            <p:spPr>
              <a:xfrm>
                <a:off x="-2" y="0"/>
                <a:ext cx="829689" cy="51198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520" name="Group 206"/>
              <p:cNvGrpSpPr/>
              <p:nvPr/>
            </p:nvGrpSpPr>
            <p:grpSpPr>
              <a:xfrm>
                <a:off x="378150" y="436520"/>
                <a:ext cx="829692" cy="711884"/>
                <a:chOff x="-2" y="-1"/>
                <a:chExt cx="829691" cy="711882"/>
              </a:xfrm>
            </p:grpSpPr>
            <p:grpSp>
              <p:nvGrpSpPr>
                <p:cNvPr id="516" name="Group 207"/>
                <p:cNvGrpSpPr/>
                <p:nvPr/>
              </p:nvGrpSpPr>
              <p:grpSpPr>
                <a:xfrm>
                  <a:off x="-3" y="-2"/>
                  <a:ext cx="829693" cy="711883"/>
                  <a:chOff x="-1" y="0"/>
                  <a:chExt cx="829691" cy="711882"/>
                </a:xfrm>
              </p:grpSpPr>
              <p:pic>
                <p:nvPicPr>
                  <p:cNvPr id="508" name="Picture 211" descr="Picture 21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" y="-1"/>
                    <a:ext cx="829693" cy="71188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09" name="Picture 212" descr="Picture 212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3"/>
                  <a:stretch>
                    <a:fillRect/>
                  </a:stretch>
                </p:blipFill>
                <p:spPr>
                  <a:xfrm>
                    <a:off x="269652" y="464760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0" name="Picture 213" descr="Picture 213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204311" y="313377"/>
                    <a:ext cx="108237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1" name="Picture 214" descr="Picture 214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2"/>
                  <a:stretch>
                    <a:fillRect/>
                  </a:stretch>
                </p:blipFill>
                <p:spPr>
                  <a:xfrm>
                    <a:off x="101000" y="457092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2" name="Picture 215" descr="Picture 215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3"/>
                  <a:stretch>
                    <a:fillRect/>
                  </a:stretch>
                </p:blipFill>
                <p:spPr>
                  <a:xfrm>
                    <a:off x="446947" y="454660"/>
                    <a:ext cx="108236" cy="197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3" name="Picture 216" descr="Picture 216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379046" y="309370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4" name="Picture 217" descr="Picture 217"/>
                  <p:cNvPicPr>
                    <a:picLocks noChangeAspect="1"/>
                  </p:cNvPicPr>
                  <p:nvPr/>
                </p:nvPicPr>
                <p:blipFill>
                  <a:blip r:embed="rId7"/>
                  <a:srcRect l="23440" r="21865"/>
                  <a:stretch>
                    <a:fillRect/>
                  </a:stretch>
                </p:blipFill>
                <p:spPr>
                  <a:xfrm>
                    <a:off x="555180" y="300021"/>
                    <a:ext cx="108237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515" name="Picture 218" descr="Picture 218"/>
                  <p:cNvPicPr>
                    <a:picLocks noChangeAspect="1"/>
                  </p:cNvPicPr>
                  <p:nvPr/>
                </p:nvPicPr>
                <p:blipFill>
                  <a:blip r:embed="rId6"/>
                  <a:srcRect l="22653" r="22653"/>
                  <a:stretch>
                    <a:fillRect/>
                  </a:stretch>
                </p:blipFill>
                <p:spPr>
                  <a:xfrm>
                    <a:off x="628345" y="461454"/>
                    <a:ext cx="108236" cy="197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519" name="Group 208"/>
                <p:cNvGrpSpPr/>
                <p:nvPr/>
              </p:nvGrpSpPr>
              <p:grpSpPr>
                <a:xfrm>
                  <a:off x="153996" y="34722"/>
                  <a:ext cx="533989" cy="193400"/>
                  <a:chOff x="0" y="0"/>
                  <a:chExt cx="533987" cy="193399"/>
                </a:xfrm>
              </p:grpSpPr>
              <p:sp>
                <p:nvSpPr>
                  <p:cNvPr id="517" name="TextBox 8"/>
                  <p:cNvSpPr txBox="1"/>
                  <p:nvPr/>
                </p:nvSpPr>
                <p:spPr>
                  <a:xfrm>
                    <a:off x="52722" y="-1"/>
                    <a:ext cx="428542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500" spc="187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OUTLET</a:t>
                    </a:r>
                  </a:p>
                </p:txBody>
              </p:sp>
              <p:sp>
                <p:nvSpPr>
                  <p:cNvPr id="518" name="TextBox 8"/>
                  <p:cNvSpPr txBox="1"/>
                  <p:nvPr/>
                </p:nvSpPr>
                <p:spPr>
                  <a:xfrm>
                    <a:off x="-1" y="66398"/>
                    <a:ext cx="533989" cy="12700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spAutoFit/>
                  </a:bodyPr>
                  <a:lstStyle>
                    <a:lvl1pPr algn="ctr" defTabSz="609600">
                      <a:defRPr sz="400">
                        <a:solidFill>
                          <a:srgbClr val="0D0D0D"/>
                        </a:solidFill>
                        <a:latin typeface="Avenir Heavy"/>
                        <a:ea typeface="Avenir Heavy"/>
                        <a:cs typeface="Avenir Heavy"/>
                        <a:sym typeface="Avenir Heavy"/>
                      </a:defRPr>
                    </a:lvl1pPr>
                  </a:lstStyle>
                  <a:p>
                    <a:r>
                      <a:t>SMD &amp; 100K</a:t>
                    </a:r>
                  </a:p>
                </p:txBody>
              </p:sp>
            </p:grpSp>
          </p:grpSp>
        </p:grpSp>
      </p:grpSp>
      <p:sp>
        <p:nvSpPr>
          <p:cNvPr id="523" name="TextBox 8"/>
          <p:cNvSpPr txBox="1"/>
          <p:nvPr/>
        </p:nvSpPr>
        <p:spPr>
          <a:xfrm>
            <a:off x="308162" y="299855"/>
            <a:ext cx="4025121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3800" spc="285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F</a:t>
            </a:r>
            <a:r>
              <a:rPr lang="es-419" dirty="0"/>
              <a:t>UNDADOR</a:t>
            </a:r>
            <a:r>
              <a:rPr dirty="0"/>
              <a:t> CEO</a:t>
            </a:r>
          </a:p>
        </p:txBody>
      </p:sp>
      <p:grpSp>
        <p:nvGrpSpPr>
          <p:cNvPr id="526" name="Group 66"/>
          <p:cNvGrpSpPr/>
          <p:nvPr/>
        </p:nvGrpSpPr>
        <p:grpSpPr>
          <a:xfrm>
            <a:off x="4033834" y="861106"/>
            <a:ext cx="2943892" cy="2838482"/>
            <a:chOff x="0" y="-1"/>
            <a:chExt cx="2943891" cy="2838480"/>
          </a:xfrm>
        </p:grpSpPr>
        <p:sp>
          <p:nvSpPr>
            <p:cNvPr id="524" name="Speech Bubble: Rectangle 63"/>
            <p:cNvSpPr/>
            <p:nvPr/>
          </p:nvSpPr>
          <p:spPr>
            <a:xfrm>
              <a:off x="0" y="-1"/>
              <a:ext cx="2943891" cy="283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2" y="0"/>
                  </a:moveTo>
                  <a:lnTo>
                    <a:pt x="21600" y="0"/>
                  </a:lnTo>
                  <a:lnTo>
                    <a:pt x="21600" y="14251"/>
                  </a:lnTo>
                  <a:lnTo>
                    <a:pt x="11428" y="14251"/>
                  </a:lnTo>
                  <a:lnTo>
                    <a:pt x="0" y="21600"/>
                  </a:lnTo>
                  <a:lnTo>
                    <a:pt x="7069" y="14251"/>
                  </a:lnTo>
                  <a:lnTo>
                    <a:pt x="4162" y="14251"/>
                  </a:lnTo>
                  <a:lnTo>
                    <a:pt x="4162" y="8313"/>
                  </a:lnTo>
                  <a:close/>
                </a:path>
              </a:pathLst>
            </a:custGeom>
            <a:solidFill>
              <a:srgbClr val="CCC4B4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609600">
                <a:defRPr sz="1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TextBox 8"/>
            <p:cNvSpPr txBox="1"/>
            <p:nvPr/>
          </p:nvSpPr>
          <p:spPr>
            <a:xfrm>
              <a:off x="602458" y="129923"/>
              <a:ext cx="2303204" cy="1120562"/>
            </a:xfrm>
            <a:prstGeom prst="rect">
              <a:avLst/>
            </a:prstGeom>
            <a:solidFill>
              <a:srgbClr val="CCC4B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 defTabSz="609600">
                <a:lnSpc>
                  <a:spcPct val="80000"/>
                </a:lnSpc>
                <a:defRPr>
                  <a:solidFill>
                    <a:srgbClr val="0D0D0D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br>
                <a:rPr dirty="0"/>
              </a:br>
              <a:r>
                <a:rPr lang="es-MX" dirty="0">
                  <a:sym typeface="Avenir Heavy"/>
                </a:rPr>
                <a:t>Cada agencia realizando 10 socios y 40 mil puntos cada mes.</a:t>
              </a:r>
              <a:endParaRPr dirty="0"/>
            </a:p>
          </p:txBody>
        </p:sp>
      </p:grpSp>
      <p:sp>
        <p:nvSpPr>
          <p:cNvPr id="527" name="TextBox 8"/>
          <p:cNvSpPr txBox="1"/>
          <p:nvPr/>
        </p:nvSpPr>
        <p:spPr>
          <a:xfrm>
            <a:off x="9376639" y="1669727"/>
            <a:ext cx="279873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600" u="sng" spc="195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PAGO</a:t>
            </a:r>
            <a:endParaRPr dirty="0"/>
          </a:p>
        </p:txBody>
      </p:sp>
      <p:sp>
        <p:nvSpPr>
          <p:cNvPr id="528" name="TextBox 8"/>
          <p:cNvSpPr txBox="1"/>
          <p:nvPr/>
        </p:nvSpPr>
        <p:spPr>
          <a:xfrm>
            <a:off x="7578052" y="2293007"/>
            <a:ext cx="292009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4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s-419" dirty="0"/>
              <a:t>Tu agencia </a:t>
            </a:r>
            <a:r>
              <a:rPr dirty="0"/>
              <a:t>=</a:t>
            </a:r>
          </a:p>
        </p:txBody>
      </p:sp>
      <p:sp>
        <p:nvSpPr>
          <p:cNvPr id="529" name="TextBox 8"/>
          <p:cNvSpPr txBox="1"/>
          <p:nvPr/>
        </p:nvSpPr>
        <p:spPr>
          <a:xfrm>
            <a:off x="9630751" y="2317750"/>
            <a:ext cx="2571409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800" spc="189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$15,500</a:t>
            </a:r>
          </a:p>
        </p:txBody>
      </p:sp>
      <p:sp>
        <p:nvSpPr>
          <p:cNvPr id="530" name="TextBox 8"/>
          <p:cNvSpPr txBox="1"/>
          <p:nvPr/>
        </p:nvSpPr>
        <p:spPr>
          <a:xfrm>
            <a:off x="6604000" y="3085078"/>
            <a:ext cx="29200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4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40,000 x 6 </a:t>
            </a:r>
            <a:r>
              <a:rPr dirty="0" err="1"/>
              <a:t>Agenci</a:t>
            </a:r>
            <a:r>
              <a:rPr lang="es-419" dirty="0"/>
              <a:t>as</a:t>
            </a:r>
            <a:r>
              <a:rPr dirty="0"/>
              <a:t> </a:t>
            </a:r>
          </a:p>
        </p:txBody>
      </p:sp>
      <p:sp>
        <p:nvSpPr>
          <p:cNvPr id="531" name="TextBox 8"/>
          <p:cNvSpPr txBox="1"/>
          <p:nvPr/>
        </p:nvSpPr>
        <p:spPr>
          <a:xfrm>
            <a:off x="9654901" y="3392913"/>
            <a:ext cx="248250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2800" spc="189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$28,800</a:t>
            </a:r>
          </a:p>
        </p:txBody>
      </p:sp>
      <p:sp>
        <p:nvSpPr>
          <p:cNvPr id="532" name="TextBox 8"/>
          <p:cNvSpPr txBox="1"/>
          <p:nvPr/>
        </p:nvSpPr>
        <p:spPr>
          <a:xfrm>
            <a:off x="10152722" y="4140200"/>
            <a:ext cx="1779814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09600">
              <a:defRPr sz="2800" spc="189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$44,300</a:t>
            </a:r>
          </a:p>
        </p:txBody>
      </p:sp>
      <p:sp>
        <p:nvSpPr>
          <p:cNvPr id="533" name="TextBox 8"/>
          <p:cNvSpPr txBox="1"/>
          <p:nvPr/>
        </p:nvSpPr>
        <p:spPr>
          <a:xfrm>
            <a:off x="9856991" y="4613440"/>
            <a:ext cx="177981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609600">
              <a:defRPr sz="2800" spc="189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x12</a:t>
            </a:r>
          </a:p>
        </p:txBody>
      </p:sp>
      <p:sp>
        <p:nvSpPr>
          <p:cNvPr id="534" name="TextBox 8"/>
          <p:cNvSpPr txBox="1"/>
          <p:nvPr/>
        </p:nvSpPr>
        <p:spPr>
          <a:xfrm>
            <a:off x="9151946" y="5143087"/>
            <a:ext cx="2692403" cy="701676"/>
          </a:xfrm>
          <a:prstGeom prst="rect">
            <a:avLst/>
          </a:prstGeom>
          <a:ln w="3175">
            <a:solidFill>
              <a:srgbClr val="CCC4B4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609600">
              <a:defRPr sz="4000" spc="2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$531,600</a:t>
            </a:r>
          </a:p>
        </p:txBody>
      </p:sp>
      <p:sp>
        <p:nvSpPr>
          <p:cNvPr id="535" name="Straight Connector 76"/>
          <p:cNvSpPr/>
          <p:nvPr/>
        </p:nvSpPr>
        <p:spPr>
          <a:xfrm>
            <a:off x="9443332" y="4059102"/>
            <a:ext cx="2235203" cy="4"/>
          </a:xfrm>
          <a:prstGeom prst="line">
            <a:avLst/>
          </a:prstGeom>
          <a:ln w="25400">
            <a:solidFill>
              <a:srgbClr val="A4834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6" name="Straight Connector 78"/>
          <p:cNvSpPr/>
          <p:nvPr/>
        </p:nvSpPr>
        <p:spPr>
          <a:xfrm>
            <a:off x="9443332" y="5105400"/>
            <a:ext cx="2235203" cy="0"/>
          </a:xfrm>
          <a:prstGeom prst="line">
            <a:avLst/>
          </a:prstGeom>
          <a:ln w="25400">
            <a:solidFill>
              <a:srgbClr val="A4834A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37" name="TextBox 8"/>
          <p:cNvSpPr txBox="1"/>
          <p:nvPr/>
        </p:nvSpPr>
        <p:spPr>
          <a:xfrm>
            <a:off x="5820347" y="3497345"/>
            <a:ext cx="400332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609600">
              <a:defRPr sz="2400">
                <a:solidFill>
                  <a:srgbClr val="A483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dirty="0"/>
              <a:t>240,000 x 12% </a:t>
            </a:r>
            <a:r>
              <a:rPr lang="es-419" dirty="0"/>
              <a:t>Ganancia</a:t>
            </a:r>
            <a:r>
              <a:rPr dirty="0"/>
              <a:t> =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" grpId="1" animBg="1" advAuto="0"/>
      <p:bldP spid="523" grpId="2" animBg="1" advAuto="0"/>
      <p:bldP spid="526" grpId="3" animBg="1" advAuto="0"/>
      <p:bldP spid="526" grpId="4" animBg="1" advAuto="0"/>
      <p:bldP spid="527" grpId="5" animBg="1" advAuto="0"/>
      <p:bldP spid="528" grpId="6" animBg="1" advAuto="0"/>
      <p:bldP spid="529" grpId="7" animBg="1" advAuto="0"/>
      <p:bldP spid="530" grpId="8" animBg="1" advAuto="0"/>
      <p:bldP spid="531" grpId="10" animBg="1" advAuto="0"/>
      <p:bldP spid="532" grpId="12" animBg="1" advAuto="0"/>
      <p:bldP spid="533" grpId="13" animBg="1" advAuto="0"/>
      <p:bldP spid="534" grpId="15" animBg="1" advAuto="0"/>
      <p:bldP spid="535" grpId="11" animBg="1" advAuto="0"/>
      <p:bldP spid="536" grpId="14" animBg="1" advAuto="0"/>
      <p:bldP spid="537" grpId="9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2201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Rounded Rectangle 7"/>
          <p:cNvSpPr/>
          <p:nvPr/>
        </p:nvSpPr>
        <p:spPr>
          <a:xfrm>
            <a:off x="869874" y="2548275"/>
            <a:ext cx="5218267" cy="3199854"/>
          </a:xfrm>
          <a:prstGeom prst="roundRect">
            <a:avLst>
              <a:gd name="adj" fmla="val 6617"/>
            </a:avLst>
          </a:pr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0" name="TextBox 6"/>
          <p:cNvSpPr txBox="1"/>
          <p:nvPr/>
        </p:nvSpPr>
        <p:spPr>
          <a:xfrm>
            <a:off x="994981" y="2663805"/>
            <a:ext cx="496805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lang="es-419" dirty="0"/>
              <a:t>Antes de licencia </a:t>
            </a:r>
            <a:r>
              <a:rPr b="1" dirty="0"/>
              <a:t>4X4</a:t>
            </a:r>
          </a:p>
        </p:txBody>
      </p:sp>
      <p:sp>
        <p:nvSpPr>
          <p:cNvPr id="541" name="TextBox 8"/>
          <p:cNvSpPr txBox="1"/>
          <p:nvPr/>
        </p:nvSpPr>
        <p:spPr>
          <a:xfrm>
            <a:off x="1230369" y="3323763"/>
            <a:ext cx="4968055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3 </a:t>
            </a:r>
            <a:r>
              <a:rPr lang="es-419" dirty="0"/>
              <a:t>Socios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3 </a:t>
            </a:r>
            <a:r>
              <a:rPr lang="es-419" dirty="0"/>
              <a:t>Ahorros</a:t>
            </a:r>
            <a:r>
              <a:rPr dirty="0"/>
              <a:t> </a:t>
            </a:r>
            <a:r>
              <a:rPr lang="es-419" sz="1400" dirty="0"/>
              <a:t>Sometidos</a:t>
            </a:r>
            <a:endParaRPr sz="1400"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Registrarse para la convención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Obtener licencia</a:t>
            </a:r>
            <a:br>
              <a:rPr sz="1400" dirty="0"/>
            </a:br>
            <a:r>
              <a:rPr lang="es-419" dirty="0"/>
              <a:t>En</a:t>
            </a:r>
            <a:r>
              <a:rPr dirty="0"/>
              <a:t> 30 </a:t>
            </a:r>
            <a:r>
              <a:rPr lang="es-419" dirty="0"/>
              <a:t>días</a:t>
            </a:r>
            <a:endParaRPr dirty="0"/>
          </a:p>
        </p:txBody>
      </p:sp>
      <p:sp>
        <p:nvSpPr>
          <p:cNvPr id="542" name="Straight Connector 9"/>
          <p:cNvSpPr/>
          <p:nvPr/>
        </p:nvSpPr>
        <p:spPr>
          <a:xfrm>
            <a:off x="1008489" y="3159622"/>
            <a:ext cx="492201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43" name="Rounded Rectangle 10"/>
          <p:cNvSpPr/>
          <p:nvPr/>
        </p:nvSpPr>
        <p:spPr>
          <a:xfrm>
            <a:off x="6372085" y="2548277"/>
            <a:ext cx="5218269" cy="3199853"/>
          </a:xfrm>
          <a:prstGeom prst="roundRect">
            <a:avLst>
              <a:gd name="adj" fmla="val 6617"/>
            </a:avLst>
          </a:prstGeom>
          <a:solidFill>
            <a:srgbClr val="B0936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endParaRPr/>
          </a:p>
        </p:txBody>
      </p:sp>
      <p:sp>
        <p:nvSpPr>
          <p:cNvPr id="544" name="TextBox 11"/>
          <p:cNvSpPr txBox="1"/>
          <p:nvPr/>
        </p:nvSpPr>
        <p:spPr>
          <a:xfrm>
            <a:off x="6489334" y="2663805"/>
            <a:ext cx="496805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lang="es-419" dirty="0"/>
              <a:t>Después de licencia </a:t>
            </a:r>
            <a:r>
              <a:rPr b="1" dirty="0"/>
              <a:t>2R/10K</a:t>
            </a:r>
          </a:p>
        </p:txBody>
      </p:sp>
      <p:sp>
        <p:nvSpPr>
          <p:cNvPr id="545" name="TextBox 12"/>
          <p:cNvSpPr txBox="1"/>
          <p:nvPr/>
        </p:nvSpPr>
        <p:spPr>
          <a:xfrm>
            <a:off x="6724722" y="3323763"/>
            <a:ext cx="4968054" cy="1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4 </a:t>
            </a:r>
            <a:r>
              <a:rPr lang="es-419" dirty="0"/>
              <a:t>Socios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20,000 P</a:t>
            </a:r>
            <a:r>
              <a:rPr lang="es-419" dirty="0"/>
              <a:t>untos</a:t>
            </a:r>
            <a:endParaRPr dirty="0"/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Registrarse para la convención</a:t>
            </a:r>
            <a:endParaRPr dirty="0"/>
          </a:p>
          <a:p>
            <a:pPr>
              <a:defRPr sz="2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En 2 meses consecutivos</a:t>
            </a:r>
            <a:endParaRPr dirty="0"/>
          </a:p>
          <a:p>
            <a:pPr>
              <a:defRPr sz="1400">
                <a:solidFill>
                  <a:srgbClr val="041433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419" dirty="0"/>
              <a:t>Debe reflejarse en</a:t>
            </a:r>
            <a:r>
              <a:rPr dirty="0"/>
              <a:t> </a:t>
            </a:r>
            <a:r>
              <a:rPr dirty="0" err="1"/>
              <a:t>MyWFG</a:t>
            </a:r>
            <a:endParaRPr dirty="0"/>
          </a:p>
        </p:txBody>
      </p:sp>
      <p:sp>
        <p:nvSpPr>
          <p:cNvPr id="546" name="Straight Connector 13"/>
          <p:cNvSpPr/>
          <p:nvPr/>
        </p:nvSpPr>
        <p:spPr>
          <a:xfrm>
            <a:off x="6502841" y="3159622"/>
            <a:ext cx="492201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49" name="Group 2"/>
          <p:cNvGrpSpPr/>
          <p:nvPr/>
        </p:nvGrpSpPr>
        <p:grpSpPr>
          <a:xfrm>
            <a:off x="2067428" y="126130"/>
            <a:ext cx="7894194" cy="926954"/>
            <a:chOff x="0" y="0"/>
            <a:chExt cx="7894192" cy="926952"/>
          </a:xfrm>
        </p:grpSpPr>
        <p:sp>
          <p:nvSpPr>
            <p:cNvPr id="547" name="AutoShape 6"/>
            <p:cNvSpPr/>
            <p:nvPr/>
          </p:nvSpPr>
          <p:spPr>
            <a:xfrm>
              <a:off x="1450065" y="926951"/>
              <a:ext cx="477011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TextBox 8"/>
            <p:cNvSpPr txBox="1"/>
            <p:nvPr/>
          </p:nvSpPr>
          <p:spPr>
            <a:xfrm>
              <a:off x="0" y="0"/>
              <a:ext cx="7894192" cy="676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lnSpc>
                  <a:spcPct val="80000"/>
                </a:lnSpc>
                <a:defRPr sz="5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JORNADA AL ÉXITO</a:t>
              </a:r>
              <a:endParaRPr dirty="0"/>
            </a:p>
          </p:txBody>
        </p:sp>
      </p:grpSp>
      <p:sp>
        <p:nvSpPr>
          <p:cNvPr id="550" name="Snip Diagonal Corner Rectangle 78"/>
          <p:cNvSpPr/>
          <p:nvPr/>
        </p:nvSpPr>
        <p:spPr>
          <a:xfrm>
            <a:off x="576072" y="252994"/>
            <a:ext cx="11169893" cy="1318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25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1275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1" name="TextBox 3"/>
          <p:cNvSpPr txBox="1"/>
          <p:nvPr/>
        </p:nvSpPr>
        <p:spPr>
          <a:xfrm>
            <a:off x="2109010" y="320547"/>
            <a:ext cx="2767741" cy="809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60000"/>
              </a:lnSpc>
              <a:defRPr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419" dirty="0"/>
              <a:t>ASOCIADO</a:t>
            </a:r>
            <a:br>
              <a:rPr lang="es-419" dirty="0"/>
            </a:br>
            <a:r>
              <a:rPr lang="es-419" dirty="0">
                <a:latin typeface="Avenir Book"/>
                <a:sym typeface="Avenir Book"/>
              </a:rPr>
              <a:t>Dos maneras</a:t>
            </a:r>
            <a:endParaRPr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grpSp>
        <p:nvGrpSpPr>
          <p:cNvPr id="555" name="Group 77"/>
          <p:cNvGrpSpPr/>
          <p:nvPr/>
        </p:nvGrpSpPr>
        <p:grpSpPr>
          <a:xfrm>
            <a:off x="648399" y="250371"/>
            <a:ext cx="1277284" cy="1277285"/>
            <a:chOff x="0" y="0"/>
            <a:chExt cx="1277283" cy="1277284"/>
          </a:xfrm>
        </p:grpSpPr>
        <p:sp>
          <p:nvSpPr>
            <p:cNvPr id="552" name="Rectangle 75"/>
            <p:cNvSpPr/>
            <p:nvPr/>
          </p:nvSpPr>
          <p:spPr>
            <a:xfrm>
              <a:off x="266349" y="306218"/>
              <a:ext cx="752971" cy="52564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sp>
          <p:nvSpPr>
            <p:cNvPr id="553" name="Right Triangle 76"/>
            <p:cNvSpPr/>
            <p:nvPr/>
          </p:nvSpPr>
          <p:spPr>
            <a:xfrm>
              <a:off x="213957" y="306218"/>
              <a:ext cx="853448" cy="5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pic>
          <p:nvPicPr>
            <p:cNvPr id="554" name="Graphic 67" descr="Graphic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1277284" cy="1277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6" name="TextBox 66"/>
          <p:cNvSpPr txBox="1"/>
          <p:nvPr/>
        </p:nvSpPr>
        <p:spPr>
          <a:xfrm>
            <a:off x="726094" y="5825990"/>
            <a:ext cx="1057686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lang="es-MX" dirty="0"/>
              <a:t>¡Obtén tu licencia y asciende en tus primeros 30 días!</a:t>
            </a:r>
            <a:endParaRPr dirty="0"/>
          </a:p>
        </p:txBody>
      </p:sp>
      <p:sp>
        <p:nvSpPr>
          <p:cNvPr id="557" name="TextBox 66"/>
          <p:cNvSpPr txBox="1"/>
          <p:nvPr/>
        </p:nvSpPr>
        <p:spPr>
          <a:xfrm>
            <a:off x="872588" y="1748565"/>
            <a:ext cx="1057686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rPr lang="es-419" dirty="0"/>
              <a:t>Aprende a tener ingresos múltiples con</a:t>
            </a:r>
            <a:r>
              <a:rPr dirty="0"/>
              <a:t> 10% 3 R</a:t>
            </a:r>
            <a:r>
              <a:rPr lang="es-419" dirty="0"/>
              <a:t>eglas</a:t>
            </a:r>
            <a:r>
              <a:rPr dirty="0"/>
              <a:t> 3 </a:t>
            </a:r>
            <a:r>
              <a:rPr lang="es-419" dirty="0"/>
              <a:t>Metas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2" animBg="1" advAuto="0"/>
      <p:bldP spid="540" grpId="3" animBg="1" advAuto="0"/>
      <p:bldP spid="541" grpId="5" animBg="1" advAuto="0"/>
      <p:bldP spid="542" grpId="4" animBg="1" advAuto="0"/>
      <p:bldP spid="543" grpId="6" animBg="1" advAuto="0"/>
      <p:bldP spid="544" grpId="7" animBg="1" advAuto="0"/>
      <p:bldP spid="545" grpId="8" animBg="1" advAuto="0"/>
      <p:bldP spid="546" grpId="9" animBg="1" advAuto="0"/>
      <p:bldP spid="549" grpId="10" animBg="1" advAuto="0"/>
      <p:bldP spid="556" grpId="11" animBg="1" advAuto="0"/>
      <p:bldP spid="55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2E5CF"/>
            </a:gs>
          </a:gsLst>
          <a:lin ang="52201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Rounded Rectangle 7"/>
          <p:cNvSpPr/>
          <p:nvPr/>
        </p:nvSpPr>
        <p:spPr>
          <a:xfrm>
            <a:off x="877734" y="2675277"/>
            <a:ext cx="5218266" cy="3199853"/>
          </a:xfrm>
          <a:prstGeom prst="roundRect">
            <a:avLst>
              <a:gd name="adj" fmla="val 6617"/>
            </a:avLst>
          </a:pr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60" name="TextBox 6"/>
          <p:cNvSpPr txBox="1"/>
          <p:nvPr/>
        </p:nvSpPr>
        <p:spPr>
          <a:xfrm>
            <a:off x="994981" y="2587605"/>
            <a:ext cx="4968053" cy="71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70000"/>
              </a:lnSpc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pPr>
            <a:r>
              <a:rPr sz="1300"/>
              <a:t>Start licensed as an Associate</a:t>
            </a:r>
            <a:br/>
            <a:r>
              <a:t>A 35%— MD 50%</a:t>
            </a:r>
          </a:p>
        </p:txBody>
      </p:sp>
      <p:sp>
        <p:nvSpPr>
          <p:cNvPr id="561" name="TextBox 8"/>
          <p:cNvSpPr txBox="1"/>
          <p:nvPr/>
        </p:nvSpPr>
        <p:spPr>
          <a:xfrm>
            <a:off x="2265988" y="3322701"/>
            <a:ext cx="2425264" cy="60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M1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$3500</a:t>
            </a:r>
            <a:br>
              <a:rPr>
                <a:latin typeface="Gotham Book"/>
                <a:ea typeface="Gotham Book"/>
                <a:cs typeface="Gotham Book"/>
                <a:sym typeface="Gotham Book"/>
              </a:rPr>
            </a:br>
            <a:endParaRPr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62" name="Straight Connector 9"/>
          <p:cNvSpPr/>
          <p:nvPr/>
        </p:nvSpPr>
        <p:spPr>
          <a:xfrm>
            <a:off x="1008489" y="3286622"/>
            <a:ext cx="492201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3" name="Rounded Rectangle 10"/>
          <p:cNvSpPr/>
          <p:nvPr/>
        </p:nvSpPr>
        <p:spPr>
          <a:xfrm>
            <a:off x="6372085" y="2675277"/>
            <a:ext cx="5218269" cy="3199853"/>
          </a:xfrm>
          <a:prstGeom prst="roundRect">
            <a:avLst>
              <a:gd name="adj" fmla="val 6617"/>
            </a:avLst>
          </a:prstGeom>
          <a:solidFill>
            <a:srgbClr val="B09360"/>
          </a:solidFill>
          <a:ln w="25400">
            <a:solidFill>
              <a:srgbClr val="AD5B24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4" name="TextBox 11"/>
          <p:cNvSpPr txBox="1"/>
          <p:nvPr/>
        </p:nvSpPr>
        <p:spPr>
          <a:xfrm>
            <a:off x="6489334" y="2816205"/>
            <a:ext cx="4968053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TA 25% — MD 50%</a:t>
            </a:r>
          </a:p>
        </p:txBody>
      </p:sp>
      <p:sp>
        <p:nvSpPr>
          <p:cNvPr id="565" name="Straight Connector 13"/>
          <p:cNvSpPr/>
          <p:nvPr/>
        </p:nvSpPr>
        <p:spPr>
          <a:xfrm>
            <a:off x="6502841" y="3286622"/>
            <a:ext cx="4922014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568" name="Group 2"/>
          <p:cNvGrpSpPr/>
          <p:nvPr/>
        </p:nvGrpSpPr>
        <p:grpSpPr>
          <a:xfrm>
            <a:off x="2067428" y="126130"/>
            <a:ext cx="7894194" cy="926954"/>
            <a:chOff x="0" y="0"/>
            <a:chExt cx="7894192" cy="926952"/>
          </a:xfrm>
        </p:grpSpPr>
        <p:sp>
          <p:nvSpPr>
            <p:cNvPr id="566" name="AutoShape 6"/>
            <p:cNvSpPr/>
            <p:nvPr/>
          </p:nvSpPr>
          <p:spPr>
            <a:xfrm>
              <a:off x="1450065" y="926951"/>
              <a:ext cx="477011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67" name="TextBox 8"/>
            <p:cNvSpPr txBox="1"/>
            <p:nvPr/>
          </p:nvSpPr>
          <p:spPr>
            <a:xfrm>
              <a:off x="0" y="0"/>
              <a:ext cx="7894192" cy="676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609600">
                <a:lnSpc>
                  <a:spcPct val="80000"/>
                </a:lnSpc>
                <a:defRPr sz="5200">
                  <a:latin typeface="Avenir Heavy"/>
                  <a:ea typeface="Avenir Heavy"/>
                  <a:cs typeface="Avenir Heavy"/>
                  <a:sym typeface="Avenir Heavy"/>
                </a:defRPr>
              </a:lvl1pPr>
            </a:lstStyle>
            <a:p>
              <a:r>
                <a:rPr lang="es-419" dirty="0"/>
                <a:t>JORNADA AL ÉXITO</a:t>
              </a:r>
              <a:endParaRPr dirty="0"/>
            </a:p>
          </p:txBody>
        </p:sp>
      </p:grpSp>
      <p:sp>
        <p:nvSpPr>
          <p:cNvPr id="569" name="Snip Diagonal Corner Rectangle 78"/>
          <p:cNvSpPr/>
          <p:nvPr/>
        </p:nvSpPr>
        <p:spPr>
          <a:xfrm>
            <a:off x="576072" y="252994"/>
            <a:ext cx="11169893" cy="1318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25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1275" y="216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-617933"/>
                  <a:lumOff val="36487"/>
                </a:schemeClr>
              </a:gs>
              <a:gs pos="35000">
                <a:srgbClr val="FFEACF"/>
              </a:gs>
              <a:gs pos="100000">
                <a:schemeClr val="accent4">
                  <a:hueOff val="-742744"/>
                  <a:lumOff val="46439"/>
                </a:schemeClr>
              </a:gs>
            </a:gsLst>
            <a:lin ang="16200000"/>
          </a:gradFill>
          <a:ln>
            <a:solidFill>
              <a:srgbClr val="F9BC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0" name="TextBox 3"/>
          <p:cNvSpPr txBox="1"/>
          <p:nvPr/>
        </p:nvSpPr>
        <p:spPr>
          <a:xfrm>
            <a:off x="2118972" y="345455"/>
            <a:ext cx="5268668" cy="108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60000"/>
              </a:lnSpc>
              <a:defRPr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MARKETING DIRECTOR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RISE WITH</a:t>
            </a: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2R/10K</a:t>
            </a:r>
          </a:p>
        </p:txBody>
      </p:sp>
      <p:grpSp>
        <p:nvGrpSpPr>
          <p:cNvPr id="574" name="Group 77"/>
          <p:cNvGrpSpPr/>
          <p:nvPr/>
        </p:nvGrpSpPr>
        <p:grpSpPr>
          <a:xfrm>
            <a:off x="648399" y="250371"/>
            <a:ext cx="1277284" cy="1277285"/>
            <a:chOff x="0" y="0"/>
            <a:chExt cx="1277283" cy="1277284"/>
          </a:xfrm>
        </p:grpSpPr>
        <p:sp>
          <p:nvSpPr>
            <p:cNvPr id="571" name="Rectangle 75"/>
            <p:cNvSpPr/>
            <p:nvPr/>
          </p:nvSpPr>
          <p:spPr>
            <a:xfrm>
              <a:off x="266349" y="306218"/>
              <a:ext cx="752971" cy="525644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sp>
          <p:nvSpPr>
            <p:cNvPr id="572" name="Right Triangle 76"/>
            <p:cNvSpPr/>
            <p:nvPr/>
          </p:nvSpPr>
          <p:spPr>
            <a:xfrm>
              <a:off x="213957" y="306218"/>
              <a:ext cx="853448" cy="52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GothamMedium"/>
                  <a:ea typeface="GothamMedium"/>
                  <a:cs typeface="GothamMedium"/>
                  <a:sym typeface="GothamMedium"/>
                </a:defRPr>
              </a:pPr>
              <a:endParaRPr/>
            </a:p>
          </p:txBody>
        </p:sp>
        <p:pic>
          <p:nvPicPr>
            <p:cNvPr id="573" name="Graphic 67" descr="Graphic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1277284" cy="12772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5" name="TextBox 66"/>
          <p:cNvSpPr txBox="1"/>
          <p:nvPr/>
        </p:nvSpPr>
        <p:spPr>
          <a:xfrm>
            <a:off x="872588" y="1742284"/>
            <a:ext cx="1057686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2R/10K for 3 consecutive months.</a:t>
            </a:r>
          </a:p>
        </p:txBody>
      </p:sp>
      <p:sp>
        <p:nvSpPr>
          <p:cNvPr id="576" name="TextBox 8"/>
          <p:cNvSpPr txBox="1"/>
          <p:nvPr/>
        </p:nvSpPr>
        <p:spPr>
          <a:xfrm>
            <a:off x="2202488" y="3708511"/>
            <a:ext cx="2425264" cy="60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M2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$3500</a:t>
            </a:r>
            <a:br>
              <a:rPr>
                <a:latin typeface="Gotham Book"/>
                <a:ea typeface="Gotham Book"/>
                <a:cs typeface="Gotham Book"/>
                <a:sym typeface="Gotham Book"/>
              </a:rPr>
            </a:br>
            <a:endParaRPr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77" name="TextBox 8"/>
          <p:cNvSpPr txBox="1"/>
          <p:nvPr/>
        </p:nvSpPr>
        <p:spPr>
          <a:xfrm>
            <a:off x="2202488" y="4112645"/>
            <a:ext cx="2425264" cy="32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M3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$3500</a:t>
            </a:r>
          </a:p>
        </p:txBody>
      </p:sp>
      <p:sp>
        <p:nvSpPr>
          <p:cNvPr id="578" name="TextBox 8"/>
          <p:cNvSpPr txBox="1"/>
          <p:nvPr/>
        </p:nvSpPr>
        <p:spPr>
          <a:xfrm>
            <a:off x="693370" y="5100701"/>
            <a:ext cx="5443500" cy="32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Total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$10,500</a:t>
            </a:r>
          </a:p>
        </p:txBody>
      </p:sp>
      <p:sp>
        <p:nvSpPr>
          <p:cNvPr id="579" name="TextBox 8"/>
          <p:cNvSpPr txBox="1"/>
          <p:nvPr/>
        </p:nvSpPr>
        <p:spPr>
          <a:xfrm>
            <a:off x="7751216" y="3366115"/>
            <a:ext cx="2425264" cy="60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M1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$2500</a:t>
            </a:r>
            <a:br>
              <a:rPr>
                <a:latin typeface="Gotham Book"/>
                <a:ea typeface="Gotham Book"/>
                <a:cs typeface="Gotham Book"/>
                <a:sym typeface="Gotham Book"/>
              </a:rPr>
            </a:br>
            <a:endParaRPr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80" name="TextBox 8"/>
          <p:cNvSpPr txBox="1"/>
          <p:nvPr/>
        </p:nvSpPr>
        <p:spPr>
          <a:xfrm>
            <a:off x="7751216" y="3685653"/>
            <a:ext cx="2425264" cy="32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M2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$2500</a:t>
            </a:r>
          </a:p>
        </p:txBody>
      </p:sp>
      <p:sp>
        <p:nvSpPr>
          <p:cNvPr id="581" name="TextBox 11"/>
          <p:cNvSpPr txBox="1"/>
          <p:nvPr/>
        </p:nvSpPr>
        <p:spPr>
          <a:xfrm>
            <a:off x="6497192" y="3894935"/>
            <a:ext cx="496805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041433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A Promotion</a:t>
            </a:r>
          </a:p>
        </p:txBody>
      </p:sp>
      <p:sp>
        <p:nvSpPr>
          <p:cNvPr id="582" name="TextBox 8"/>
          <p:cNvSpPr txBox="1"/>
          <p:nvPr/>
        </p:nvSpPr>
        <p:spPr>
          <a:xfrm>
            <a:off x="7768587" y="4515645"/>
            <a:ext cx="2425264" cy="60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M3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2R/10K = $3500</a:t>
            </a:r>
            <a:br>
              <a:rPr>
                <a:latin typeface="Gotham Book"/>
                <a:ea typeface="Gotham Book"/>
                <a:cs typeface="Gotham Book"/>
                <a:sym typeface="Gotham Book"/>
              </a:rPr>
            </a:br>
            <a:endParaRPr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83" name="TextBox 8"/>
          <p:cNvSpPr txBox="1"/>
          <p:nvPr/>
        </p:nvSpPr>
        <p:spPr>
          <a:xfrm>
            <a:off x="6259469" y="5100701"/>
            <a:ext cx="5443500" cy="32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041433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Total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 $8,500</a:t>
            </a:r>
          </a:p>
        </p:txBody>
      </p:sp>
      <p:sp>
        <p:nvSpPr>
          <p:cNvPr id="584" name="TextBox 66"/>
          <p:cNvSpPr txBox="1"/>
          <p:nvPr/>
        </p:nvSpPr>
        <p:spPr>
          <a:xfrm>
            <a:off x="872588" y="5933285"/>
            <a:ext cx="1057686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 i="1"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$2,000 Difference!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2" animBg="1" advAuto="0"/>
      <p:bldP spid="560" grpId="4" animBg="1" advAuto="0"/>
      <p:bldP spid="561" grpId="5" animBg="1" advAuto="0"/>
      <p:bldP spid="562" grpId="3" animBg="1" advAuto="0"/>
      <p:bldP spid="563" grpId="9" animBg="1" advAuto="0"/>
      <p:bldP spid="564" grpId="10" animBg="1" advAuto="0"/>
      <p:bldP spid="565" grpId="11" animBg="1" advAuto="0"/>
      <p:bldP spid="568" grpId="18" animBg="1" advAuto="0"/>
      <p:bldP spid="575" grpId="1" animBg="1" advAuto="0"/>
      <p:bldP spid="576" grpId="6" animBg="1" advAuto="0"/>
      <p:bldP spid="577" grpId="7" animBg="1" advAuto="0"/>
      <p:bldP spid="578" grpId="8" animBg="1" advAuto="0"/>
      <p:bldP spid="579" grpId="12" animBg="1" advAuto="0"/>
      <p:bldP spid="580" grpId="13" animBg="1" advAuto="0"/>
      <p:bldP spid="581" grpId="14" animBg="1" advAuto="0"/>
      <p:bldP spid="582" grpId="15" animBg="1" advAuto="0"/>
      <p:bldP spid="583" grpId="16" animBg="1" advAuto="0"/>
      <p:bldP spid="584" grpId="17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1128</Words>
  <Application>Microsoft Macintosh PowerPoint</Application>
  <PresentationFormat>Panorámica</PresentationFormat>
  <Paragraphs>199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Avenir</vt:lpstr>
      <vt:lpstr>Avenir Book</vt:lpstr>
      <vt:lpstr>Avenir Heavy</vt:lpstr>
      <vt:lpstr>Avenir Medium</vt:lpstr>
      <vt:lpstr>Calibri</vt:lpstr>
      <vt:lpstr>Calibri Light</vt:lpstr>
      <vt:lpstr>Gotham Book</vt:lpstr>
      <vt:lpstr>Helvetica Neue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CONSTRUYE TU FUTURO TRABAJA CON TU ENTRENADOR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Tania Hernández</cp:lastModifiedBy>
  <cp:revision>20</cp:revision>
  <dcterms:modified xsi:type="dcterms:W3CDTF">2026-01-27T21:56:29Z</dcterms:modified>
</cp:coreProperties>
</file>